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Montserrat Black"/>
      <p:bold r:id="rId60"/>
      <p:boldItalic r:id="rId61"/>
    </p:embeddedFont>
    <p:embeddedFont>
      <p:font typeface="Montserrat"/>
      <p:regular r:id="rId62"/>
      <p:bold r:id="rId63"/>
      <p:italic r:id="rId64"/>
      <p:boldItalic r:id="rId65"/>
    </p:embeddedFont>
    <p:embeddedFont>
      <p:font typeface="Roboto Condensed"/>
      <p:regular r:id="rId66"/>
      <p:bold r:id="rId67"/>
      <p:italic r:id="rId68"/>
      <p:boldItalic r:id="rId69"/>
    </p:embeddedFont>
    <p:embeddedFont>
      <p:font typeface="Quattrocento Sans"/>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gqTh5NexYlMSL7L0iRSJcdc6R8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6.xml"/><Relationship Id="rId75" Type="http://schemas.openxmlformats.org/officeDocument/2006/relationships/font" Target="fonts/OpenSans-bold.fntdata"/><Relationship Id="rId30" Type="http://schemas.openxmlformats.org/officeDocument/2006/relationships/slide" Target="slides/slide25.xml"/><Relationship Id="rId74" Type="http://schemas.openxmlformats.org/officeDocument/2006/relationships/font" Target="fonts/OpenSans-regular.fntdata"/><Relationship Id="rId33" Type="http://schemas.openxmlformats.org/officeDocument/2006/relationships/slide" Target="slides/slide28.xml"/><Relationship Id="rId77" Type="http://schemas.openxmlformats.org/officeDocument/2006/relationships/font" Target="fonts/OpenSans-boldItalic.fntdata"/><Relationship Id="rId32" Type="http://schemas.openxmlformats.org/officeDocument/2006/relationships/slide" Target="slides/slide27.xml"/><Relationship Id="rId76" Type="http://schemas.openxmlformats.org/officeDocument/2006/relationships/font" Target="fonts/OpenSans-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MontserratBlack-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RobotoCondensed-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RobotoCondensed-italic.fntdata"/><Relationship Id="rId23" Type="http://schemas.openxmlformats.org/officeDocument/2006/relationships/slide" Target="slides/slide18.xml"/><Relationship Id="rId67" Type="http://schemas.openxmlformats.org/officeDocument/2006/relationships/font" Target="fonts/RobotoCondensed-bold.fntdata"/><Relationship Id="rId60" Type="http://schemas.openxmlformats.org/officeDocument/2006/relationships/font" Target="fonts/MontserratBlack-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Condense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81" name="Google Shape;38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8ffa0e13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48ffa0e13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Ngoài những đối tượng khách hàng như trên, sản phẩm “Internet An Toàn” nhấn mạnh vào những tính năng quản lý thiết bị, quản lý người dùng</a:t>
            </a:r>
            <a:endParaRPr/>
          </a:p>
          <a:p>
            <a:pPr indent="0" lvl="0" marL="0" rtl="0" algn="l">
              <a:spcBef>
                <a:spcPts val="0"/>
              </a:spcBef>
              <a:spcAft>
                <a:spcPts val="0"/>
              </a:spcAft>
              <a:buClr>
                <a:schemeClr val="dk1"/>
              </a:buClr>
              <a:buSzPts val="1200"/>
              <a:buFont typeface="Calibri"/>
              <a:buNone/>
            </a:pPr>
            <a:r>
              <a:rPr lang="en-US"/>
              <a:t>(Mô tả rõ hơn công năng trong việc quản lý, quyển soát nội dung trẻ em)</a:t>
            </a:r>
            <a:endParaRPr/>
          </a:p>
          <a:p>
            <a:pPr indent="0" lvl="0" marL="0" rtl="0" algn="l">
              <a:spcBef>
                <a:spcPts val="0"/>
              </a:spcBef>
              <a:spcAft>
                <a:spcPts val="0"/>
              </a:spcAft>
              <a:buClr>
                <a:schemeClr val="dk1"/>
              </a:buClr>
              <a:buSzPts val="1200"/>
              <a:buFont typeface="Calibri"/>
              <a:buNone/>
            </a:pPr>
            <a:r>
              <a:rPr lang="en-US"/>
              <a:t>(Mô tả rõ hơn tính cấp thiết của việc bảo vệ internet khi mua sắm trực tuyến như theo dõi hành vi, đánh cắp thông tin cá nhân và sử dụng cho mục đích kinh doanh)</a:t>
            </a:r>
            <a:endParaRPr/>
          </a:p>
          <a:p>
            <a:pPr indent="0" lvl="0" marL="0" rtl="0" algn="l">
              <a:spcBef>
                <a:spcPts val="0"/>
              </a:spcBef>
              <a:spcAft>
                <a:spcPts val="0"/>
              </a:spcAft>
              <a:buClr>
                <a:schemeClr val="dk1"/>
              </a:buClr>
              <a:buSzPts val="1200"/>
              <a:buFont typeface="Calibri"/>
              <a:buNone/>
            </a:pPr>
            <a:r>
              <a:rPr lang="en-US"/>
              <a:t>(Đối với những khách hàng ưa thích tính trải nghiệm, nhấn mạnh và sự hiện đại, tiện ích, công nghệ đi cùng với xu hướng xã hội, là dịch vụ bổ sung thiết yếu cho gia đình trong tương lai dài hạn)</a:t>
            </a:r>
            <a:endParaRPr/>
          </a:p>
        </p:txBody>
      </p:sp>
      <p:sp>
        <p:nvSpPr>
          <p:cNvPr id="396" name="Google Shape;396;g248ffa0e13a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Ngoài những đối tượng khách hàng như trên, sản phẩm “Internet An Toàn” nhấn mạnh vào những tính năng quản lý thiết bị, quản lý người dùng</a:t>
            </a:r>
            <a:endParaRPr/>
          </a:p>
          <a:p>
            <a:pPr indent="0" lvl="0" marL="0" rtl="0" algn="l">
              <a:spcBef>
                <a:spcPts val="0"/>
              </a:spcBef>
              <a:spcAft>
                <a:spcPts val="0"/>
              </a:spcAft>
              <a:buClr>
                <a:schemeClr val="dk1"/>
              </a:buClr>
              <a:buSzPts val="1200"/>
              <a:buFont typeface="Calibri"/>
              <a:buNone/>
            </a:pPr>
            <a:r>
              <a:rPr lang="en-US"/>
              <a:t>(Mô tả rõ hơn công năng trong việc quản lý, quyển soát nội dung trẻ em)</a:t>
            </a:r>
            <a:endParaRPr/>
          </a:p>
          <a:p>
            <a:pPr indent="0" lvl="0" marL="0" rtl="0" algn="l">
              <a:spcBef>
                <a:spcPts val="0"/>
              </a:spcBef>
              <a:spcAft>
                <a:spcPts val="0"/>
              </a:spcAft>
              <a:buClr>
                <a:schemeClr val="dk1"/>
              </a:buClr>
              <a:buSzPts val="1200"/>
              <a:buFont typeface="Calibri"/>
              <a:buNone/>
            </a:pPr>
            <a:r>
              <a:rPr lang="en-US"/>
              <a:t>(Mô tả rõ hơn tính cấp thiết của việc bảo vệ internet khi mua sắm trực tuyến như theo dõi hành vi, đánh cắp thông tin cá nhân và sử dụng cho mục đích kinh doanh)</a:t>
            </a:r>
            <a:endParaRPr/>
          </a:p>
          <a:p>
            <a:pPr indent="0" lvl="0" marL="0" rtl="0" algn="l">
              <a:spcBef>
                <a:spcPts val="0"/>
              </a:spcBef>
              <a:spcAft>
                <a:spcPts val="0"/>
              </a:spcAft>
              <a:buClr>
                <a:schemeClr val="dk1"/>
              </a:buClr>
              <a:buSzPts val="1200"/>
              <a:buFont typeface="Calibri"/>
              <a:buNone/>
            </a:pPr>
            <a:r>
              <a:rPr lang="en-US"/>
              <a:t>(Đối với những khách hàng ưa thích tính trải nghiệm, nhấn mạnh và sự hiện đại, tiện ích, công nghệ đi cùng với xu hướng xã hội, là dịch vụ bổ sung thiết yếu cho gia đình trong tương lai dài hạn)</a:t>
            </a:r>
            <a:endParaRPr/>
          </a:p>
        </p:txBody>
      </p:sp>
      <p:sp>
        <p:nvSpPr>
          <p:cNvPr id="405" name="Google Shape;4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13" name="Google Shape;4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457" name="Google Shape;457;p15:notes"/>
          <p:cNvSpPr/>
          <p:nvPr>
            <p:ph idx="2" type="sldImg"/>
          </p:nvPr>
        </p:nvSpPr>
        <p:spPr>
          <a:xfrm>
            <a:off x="687388" y="1143000"/>
            <a:ext cx="5481637" cy="308451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8" name="Google Shape;458;p15:notes"/>
          <p:cNvSpPr txBox="1"/>
          <p:nvPr>
            <p:ph idx="1" type="body"/>
          </p:nvPr>
        </p:nvSpPr>
        <p:spPr>
          <a:xfrm>
            <a:off x="685800" y="4400550"/>
            <a:ext cx="5484813" cy="35988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8ffa0e13a_1_4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248ffa0e13a_1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8ffa0e13a_1_4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248ffa0e13a_1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192" name="Google Shape;192;p1:notes"/>
          <p:cNvSpPr/>
          <p:nvPr>
            <p:ph idx="2" type="sldImg"/>
          </p:nvPr>
        </p:nvSpPr>
        <p:spPr>
          <a:xfrm>
            <a:off x="687388" y="1143000"/>
            <a:ext cx="5481637" cy="308451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3" name="Google Shape;193;p1:notes"/>
          <p:cNvSpPr txBox="1"/>
          <p:nvPr>
            <p:ph idx="1" type="body"/>
          </p:nvPr>
        </p:nvSpPr>
        <p:spPr>
          <a:xfrm>
            <a:off x="685800" y="4400550"/>
            <a:ext cx="5484813" cy="35988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8ffa0e13a_1_4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248ffa0e13a_1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8ffa0e13a_1_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48ffa0e13a_1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8ffa0e13a_1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48ffa0e13a_1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8ffa0e13a_1_4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48ffa0e13a_1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8ffa0e13a_1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248ffa0e13a_1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8ffa0e13a_1_4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48ffa0e13a_1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48ffa0e13a_1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48ffa0e13a_1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48ffa0e13a_1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248ffa0e13a_1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8ffa0e13a_1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248ffa0e13a_1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48ffa0e13a_1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248ffa0e13a_1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Nội dung ở slide này không thay đổi</a:t>
            </a:r>
            <a:endParaRPr/>
          </a:p>
        </p:txBody>
      </p:sp>
      <p:sp>
        <p:nvSpPr>
          <p:cNvPr id="204" name="Google Shape;2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8ffa0e13a_1_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248ffa0e13a_1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8ffa0e13a_1_5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48ffa0e13a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8ffa0e13a_1_5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48ffa0e13a_1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8ffa0e13a_1_5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48ffa0e13a_1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8ffa0e13a_1_5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48ffa0e13a_1_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8ffa0e13a_1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248ffa0e13a_1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8ffa0e13a_1_5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248ffa0e13a_1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48ffa0e13a_1_5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48ffa0e13a_1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48ffa0e13a_1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48ffa0e13a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48ffa0e13a_1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248ffa0e13a_1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Ngoài những đối tượng khách hàng như trên, sản phẩm “Internet An Toàn” nhấn mạnh vào những tính năng quản lý thiết bị, quản lý người dùng</a:t>
            </a:r>
            <a:endParaRPr/>
          </a:p>
          <a:p>
            <a:pPr indent="0" lvl="0" marL="0" rtl="0" algn="l">
              <a:spcBef>
                <a:spcPts val="0"/>
              </a:spcBef>
              <a:spcAft>
                <a:spcPts val="0"/>
              </a:spcAft>
              <a:buClr>
                <a:schemeClr val="dk1"/>
              </a:buClr>
              <a:buSzPts val="1200"/>
              <a:buFont typeface="Calibri"/>
              <a:buNone/>
            </a:pPr>
            <a:r>
              <a:rPr lang="en-US"/>
              <a:t>(Mô tả rõ hơn công năng trong việc quản lý, quyển soát nội dung trẻ em)</a:t>
            </a:r>
            <a:endParaRPr/>
          </a:p>
          <a:p>
            <a:pPr indent="0" lvl="0" marL="0" rtl="0" algn="l">
              <a:spcBef>
                <a:spcPts val="0"/>
              </a:spcBef>
              <a:spcAft>
                <a:spcPts val="0"/>
              </a:spcAft>
              <a:buClr>
                <a:schemeClr val="dk1"/>
              </a:buClr>
              <a:buSzPts val="1200"/>
              <a:buFont typeface="Calibri"/>
              <a:buNone/>
            </a:pPr>
            <a:r>
              <a:rPr lang="en-US"/>
              <a:t>(Mô tả rõ hơn tính cấp thiết của việc bảo vệ internet khi mua sắm trực tuyến như theo dõi hành vi, đánh cắp thông tin cá nhân và sử dụng cho mục đích kinh doanh)</a:t>
            </a:r>
            <a:endParaRPr/>
          </a:p>
          <a:p>
            <a:pPr indent="0" lvl="0" marL="0" rtl="0" algn="l">
              <a:spcBef>
                <a:spcPts val="0"/>
              </a:spcBef>
              <a:spcAft>
                <a:spcPts val="0"/>
              </a:spcAft>
              <a:buClr>
                <a:schemeClr val="dk1"/>
              </a:buClr>
              <a:buSzPts val="1200"/>
              <a:buFont typeface="Calibri"/>
              <a:buNone/>
            </a:pPr>
            <a:r>
              <a:rPr lang="en-US"/>
              <a:t>(Đối với những khách hàng ưa thích tính trải nghiệm, nhấn mạnh và sự hiện đại, tiện ích, công nghệ đi cùng với xu hướng xã hội, là dịch vụ bổ sung thiết yếu cho gia đình trong tương lai dài hạn)</a:t>
            </a:r>
            <a:endParaRPr/>
          </a:p>
        </p:txBody>
      </p:sp>
      <p:sp>
        <p:nvSpPr>
          <p:cNvPr id="213" name="Google Shape;2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8ffa0e13a_1_5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248ffa0e13a_1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8ffa0e13a_1_5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248ffa0e13a_1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48ffa0e13a_1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48ffa0e13a_1_6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248ffa0e13a_1_6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8ffa0e13a_1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248ffa0e13a_1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8ffa0e13a_1_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248ffa0e13a_1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8ffa0e13a_1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48ffa0e13a_1_6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248ffa0e13a_1_6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8ffa0e13a_1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48ffa0e13a_1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248ffa0e13a_1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8ffa0e13a_1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g248ffa0e13a_1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8ffa0e13a_1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248ffa0e13a_1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8ffa0e13a_1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248ffa0e13a_1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8ffa0e13a_1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248ffa0e13a_1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8ffa0e13a_1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248ffa0e13a_1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48ffa0e13a_1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248ffa0e13a_1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48ffa0e13a_1_6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48ffa0e13a_1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48ffa0e13a_1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g248ffa0e13a_1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Ngoài những đối tượng khách hàng như trên, sản phẩm “Internet An Toàn” nhấn mạnh vào những tính năng quản lý thiết bị, quản lý người dùng</a:t>
            </a:r>
            <a:endParaRPr/>
          </a:p>
          <a:p>
            <a:pPr indent="0" lvl="0" marL="0" rtl="0" algn="l">
              <a:spcBef>
                <a:spcPts val="0"/>
              </a:spcBef>
              <a:spcAft>
                <a:spcPts val="0"/>
              </a:spcAft>
              <a:buClr>
                <a:schemeClr val="dk1"/>
              </a:buClr>
              <a:buSzPts val="1200"/>
              <a:buFont typeface="Calibri"/>
              <a:buNone/>
            </a:pPr>
            <a:r>
              <a:rPr lang="en-US"/>
              <a:t>(Mô tả rõ hơn công năng trong việc quản lý, quyển soát nội dung trẻ em)</a:t>
            </a:r>
            <a:endParaRPr/>
          </a:p>
          <a:p>
            <a:pPr indent="0" lvl="0" marL="0" rtl="0" algn="l">
              <a:spcBef>
                <a:spcPts val="0"/>
              </a:spcBef>
              <a:spcAft>
                <a:spcPts val="0"/>
              </a:spcAft>
              <a:buClr>
                <a:schemeClr val="dk1"/>
              </a:buClr>
              <a:buSzPts val="1200"/>
              <a:buFont typeface="Calibri"/>
              <a:buNone/>
            </a:pPr>
            <a:r>
              <a:rPr lang="en-US"/>
              <a:t>(Mô tả rõ hơn tính cấp thiết của việc bảo vệ internet khi mua sắm trực tuyến như theo dõi hành vi, đánh cắp thông tin cá nhân và sử dụng cho mục đích kinh doanh)</a:t>
            </a:r>
            <a:endParaRPr/>
          </a:p>
          <a:p>
            <a:pPr indent="0" lvl="0" marL="0" rtl="0" algn="l">
              <a:spcBef>
                <a:spcPts val="0"/>
              </a:spcBef>
              <a:spcAft>
                <a:spcPts val="0"/>
              </a:spcAft>
              <a:buClr>
                <a:schemeClr val="dk1"/>
              </a:buClr>
              <a:buSzPts val="1200"/>
              <a:buFont typeface="Calibri"/>
              <a:buNone/>
            </a:pPr>
            <a:r>
              <a:rPr lang="en-US"/>
              <a:t>(Đối với những khách hàng ưa thích tính trải nghiệm, nhấn mạnh và sự hiện đại, tiện ích, công nghệ đi cùng với xu hướng xã hội, là dịch vụ bổ sung thiết yếu cho gia đình trong tương lai dài hạn)</a:t>
            </a:r>
            <a:endParaRPr/>
          </a:p>
        </p:txBody>
      </p:sp>
      <p:sp>
        <p:nvSpPr>
          <p:cNvPr id="268" name="Google Shape;2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PICTURE 1">
  <p:cSld name="1_BIG PICTURE 1">
    <p:spTree>
      <p:nvGrpSpPr>
        <p:cNvPr id="15" name="Shape 15"/>
        <p:cNvGrpSpPr/>
        <p:nvPr/>
      </p:nvGrpSpPr>
      <p:grpSpPr>
        <a:xfrm>
          <a:off x="0" y="0"/>
          <a:ext cx="0" cy="0"/>
          <a:chOff x="0" y="0"/>
          <a:chExt cx="0" cy="0"/>
        </a:xfrm>
      </p:grpSpPr>
      <p:sp>
        <p:nvSpPr>
          <p:cNvPr id="16" name="Google Shape;16;p37"/>
          <p:cNvSpPr/>
          <p:nvPr>
            <p:ph idx="2" type="pic"/>
          </p:nvPr>
        </p:nvSpPr>
        <p:spPr>
          <a:xfrm>
            <a:off x="4954936" y="880500"/>
            <a:ext cx="2982465" cy="3353306"/>
          </a:xfrm>
          <a:prstGeom prst="rect">
            <a:avLst/>
          </a:prstGeom>
          <a:solidFill>
            <a:srgbClr val="F2F2F2"/>
          </a:solidFill>
          <a:ln>
            <a:noFill/>
          </a:ln>
        </p:spPr>
      </p:sp>
      <p:sp>
        <p:nvSpPr>
          <p:cNvPr id="17" name="Google Shape;17;p37"/>
          <p:cNvSpPr/>
          <p:nvPr>
            <p:ph idx="3" type="pic"/>
          </p:nvPr>
        </p:nvSpPr>
        <p:spPr>
          <a:xfrm>
            <a:off x="6225549" y="3085594"/>
            <a:ext cx="2982465" cy="3353306"/>
          </a:xfrm>
          <a:prstGeom prst="rect">
            <a:avLst/>
          </a:prstGeom>
          <a:solidFill>
            <a:srgbClr val="F2F2F2"/>
          </a:solidFill>
          <a:ln>
            <a:noFill/>
          </a:ln>
        </p:spPr>
      </p:sp>
      <p:sp>
        <p:nvSpPr>
          <p:cNvPr id="18" name="Google Shape;18;p37"/>
          <p:cNvSpPr/>
          <p:nvPr>
            <p:ph idx="4" type="pic"/>
          </p:nvPr>
        </p:nvSpPr>
        <p:spPr>
          <a:xfrm>
            <a:off x="9094387" y="880500"/>
            <a:ext cx="2982465" cy="3353306"/>
          </a:xfrm>
          <a:prstGeom prst="rect">
            <a:avLst/>
          </a:prstGeom>
          <a:solidFill>
            <a:srgbClr val="F2F2F2"/>
          </a:solidFill>
          <a:ln>
            <a:noFill/>
          </a:ln>
        </p:spPr>
      </p:sp>
      <p:sp>
        <p:nvSpPr>
          <p:cNvPr id="19" name="Google Shape;19;p37"/>
          <p:cNvSpPr txBox="1"/>
          <p:nvPr>
            <p:ph idx="12" type="sldNum"/>
          </p:nvPr>
        </p:nvSpPr>
        <p:spPr>
          <a:xfrm>
            <a:off x="9220220" y="6356350"/>
            <a:ext cx="274312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1pPr>
            <a:lvl2pPr indent="0" lvl="1"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2pPr>
            <a:lvl3pPr indent="0" lvl="2"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3pPr>
            <a:lvl4pPr indent="0" lvl="3"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4pPr>
            <a:lvl5pPr indent="0" lvl="4"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5pPr>
            <a:lvl6pPr indent="0" lvl="5"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6pPr>
            <a:lvl7pPr indent="0" lvl="6"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7pPr>
            <a:lvl8pPr indent="0" lvl="7"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8pPr>
            <a:lvl9pPr indent="0" lvl="8" marL="0" marR="0" algn="r">
              <a:spcBef>
                <a:spcPts val="0"/>
              </a:spcBef>
              <a:spcAft>
                <a:spcPts val="0"/>
              </a:spcAft>
              <a:buClr>
                <a:srgbClr val="888888"/>
              </a:buClr>
              <a:buSzPts val="600"/>
              <a:buFont typeface="Quattrocento Sans"/>
              <a:buNone/>
              <a:defRPr b="0" i="0" sz="6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50"/>
          <p:cNvSpPr/>
          <p:nvPr>
            <p:ph idx="2" type="pic"/>
          </p:nvPr>
        </p:nvSpPr>
        <p:spPr>
          <a:xfrm>
            <a:off x="5183188" y="987425"/>
            <a:ext cx="6172200" cy="4873625"/>
          </a:xfrm>
          <a:prstGeom prst="rect">
            <a:avLst/>
          </a:prstGeom>
          <a:noFill/>
          <a:ln>
            <a:noFill/>
          </a:ln>
        </p:spPr>
      </p:sp>
      <p:sp>
        <p:nvSpPr>
          <p:cNvPr id="80" name="Google Shape;80;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4" name="Shape 84"/>
        <p:cNvGrpSpPr/>
        <p:nvPr/>
      </p:nvGrpSpPr>
      <p:grpSpPr>
        <a:xfrm>
          <a:off x="0" y="0"/>
          <a:ext cx="0" cy="0"/>
          <a:chOff x="0" y="0"/>
          <a:chExt cx="0" cy="0"/>
        </a:xfrm>
      </p:grpSpPr>
      <p:sp>
        <p:nvSpPr>
          <p:cNvPr id="85" name="Google Shape;8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PICTURE 1">
  <p:cSld name="1_BIG PICTURE 1">
    <p:spTree>
      <p:nvGrpSpPr>
        <p:cNvPr id="103" name="Shape 103"/>
        <p:cNvGrpSpPr/>
        <p:nvPr/>
      </p:nvGrpSpPr>
      <p:grpSpPr>
        <a:xfrm>
          <a:off x="0" y="0"/>
          <a:ext cx="0" cy="0"/>
          <a:chOff x="0" y="0"/>
          <a:chExt cx="0" cy="0"/>
        </a:xfrm>
      </p:grpSpPr>
      <p:sp>
        <p:nvSpPr>
          <p:cNvPr id="104" name="Google Shape;104;p40"/>
          <p:cNvSpPr/>
          <p:nvPr>
            <p:ph idx="2" type="pic"/>
          </p:nvPr>
        </p:nvSpPr>
        <p:spPr>
          <a:xfrm>
            <a:off x="4954936" y="880500"/>
            <a:ext cx="2982465" cy="3353306"/>
          </a:xfrm>
          <a:prstGeom prst="rect">
            <a:avLst/>
          </a:prstGeom>
          <a:solidFill>
            <a:srgbClr val="F2F2F2"/>
          </a:solidFill>
          <a:ln>
            <a:noFill/>
          </a:ln>
        </p:spPr>
      </p:sp>
      <p:sp>
        <p:nvSpPr>
          <p:cNvPr id="105" name="Google Shape;105;p40"/>
          <p:cNvSpPr/>
          <p:nvPr>
            <p:ph idx="3" type="pic"/>
          </p:nvPr>
        </p:nvSpPr>
        <p:spPr>
          <a:xfrm>
            <a:off x="6225549" y="3085594"/>
            <a:ext cx="2982465" cy="3353306"/>
          </a:xfrm>
          <a:prstGeom prst="rect">
            <a:avLst/>
          </a:prstGeom>
          <a:solidFill>
            <a:srgbClr val="F2F2F2"/>
          </a:solidFill>
          <a:ln>
            <a:noFill/>
          </a:ln>
        </p:spPr>
      </p:sp>
      <p:sp>
        <p:nvSpPr>
          <p:cNvPr id="106" name="Google Shape;106;p40"/>
          <p:cNvSpPr/>
          <p:nvPr>
            <p:ph idx="4" type="pic"/>
          </p:nvPr>
        </p:nvSpPr>
        <p:spPr>
          <a:xfrm>
            <a:off x="9094387" y="880500"/>
            <a:ext cx="2982465" cy="3353306"/>
          </a:xfrm>
          <a:prstGeom prst="rect">
            <a:avLst/>
          </a:prstGeom>
          <a:solidFill>
            <a:srgbClr val="F2F2F2"/>
          </a:solidFill>
          <a:ln>
            <a:noFill/>
          </a:ln>
        </p:spPr>
      </p:sp>
      <p:sp>
        <p:nvSpPr>
          <p:cNvPr id="107" name="Google Shape;107;p40"/>
          <p:cNvSpPr txBox="1"/>
          <p:nvPr>
            <p:ph idx="12" type="sldNum"/>
          </p:nvPr>
        </p:nvSpPr>
        <p:spPr>
          <a:xfrm>
            <a:off x="9220220" y="6356350"/>
            <a:ext cx="274312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1pPr>
            <a:lvl2pPr indent="0" lvl="1"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2pPr>
            <a:lvl3pPr indent="0" lvl="2"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3pPr>
            <a:lvl4pPr indent="0" lvl="3"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4pPr>
            <a:lvl5pPr indent="0" lvl="4"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5pPr>
            <a:lvl6pPr indent="0" lvl="5"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6pPr>
            <a:lvl7pPr indent="0" lvl="6"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7pPr>
            <a:lvl8pPr indent="0" lvl="7"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8pPr>
            <a:lvl9pPr indent="0" lvl="8" marL="0" marR="0" algn="r">
              <a:spcBef>
                <a:spcPts val="0"/>
              </a:spcBef>
              <a:spcAft>
                <a:spcPts val="0"/>
              </a:spcAft>
              <a:buClr>
                <a:srgbClr val="888888"/>
              </a:buClr>
              <a:buSzPts val="600"/>
              <a:buFont typeface="Quattrocento Sans"/>
              <a:buNone/>
              <a:defRPr sz="600">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41"/>
          <p:cNvSpPr txBox="1"/>
          <p:nvPr>
            <p:ph type="title"/>
          </p:nvPr>
        </p:nvSpPr>
        <p:spPr>
          <a:xfrm>
            <a:off x="609600" y="374901"/>
            <a:ext cx="10994760" cy="1390476"/>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41"/>
          <p:cNvSpPr txBox="1"/>
          <p:nvPr>
            <p:ph idx="1" type="body"/>
          </p:nvPr>
        </p:nvSpPr>
        <p:spPr>
          <a:xfrm>
            <a:off x="598621" y="2207360"/>
            <a:ext cx="10994760" cy="4275737"/>
          </a:xfrm>
          <a:prstGeom prst="rect">
            <a:avLst/>
          </a:prstGeom>
          <a:noFill/>
          <a:ln>
            <a:noFill/>
          </a:ln>
        </p:spPr>
        <p:txBody>
          <a:bodyPr anchorCtr="0" anchor="t" bIns="45700" lIns="91425" spcFirstLastPara="1" rIns="91425" wrap="square" tIns="45700">
            <a:normAutofit/>
          </a:bodyPr>
          <a:lstStyle>
            <a:lvl1pPr indent="-465645" lvl="0" marL="457200" algn="l">
              <a:spcBef>
                <a:spcPts val="747"/>
              </a:spcBef>
              <a:spcAft>
                <a:spcPts val="0"/>
              </a:spcAft>
              <a:buClr>
                <a:srgbClr val="31859B"/>
              </a:buClr>
              <a:buSzPts val="3733"/>
              <a:buChar char="•"/>
              <a:defRPr sz="3733">
                <a:solidFill>
                  <a:srgbClr val="31859B"/>
                </a:solidFill>
              </a:defRPr>
            </a:lvl1pPr>
            <a:lvl2pPr indent="-465645" lvl="1" marL="914400" algn="l">
              <a:spcBef>
                <a:spcPts val="747"/>
              </a:spcBef>
              <a:spcAft>
                <a:spcPts val="0"/>
              </a:spcAft>
              <a:buClr>
                <a:srgbClr val="31859B"/>
              </a:buClr>
              <a:buSzPts val="3733"/>
              <a:buChar char="–"/>
              <a:defRPr>
                <a:solidFill>
                  <a:srgbClr val="31859B"/>
                </a:solidFill>
              </a:defRPr>
            </a:lvl2pPr>
            <a:lvl3pPr indent="-431800" lvl="2" marL="1371600" algn="l">
              <a:spcBef>
                <a:spcPts val="640"/>
              </a:spcBef>
              <a:spcAft>
                <a:spcPts val="0"/>
              </a:spcAft>
              <a:buClr>
                <a:srgbClr val="31859B"/>
              </a:buClr>
              <a:buSzPts val="3200"/>
              <a:buChar char="•"/>
              <a:defRPr>
                <a:solidFill>
                  <a:srgbClr val="31859B"/>
                </a:solidFill>
              </a:defRPr>
            </a:lvl3pPr>
            <a:lvl4pPr indent="-397954" lvl="3" marL="1828800" algn="l">
              <a:spcBef>
                <a:spcPts val="533"/>
              </a:spcBef>
              <a:spcAft>
                <a:spcPts val="0"/>
              </a:spcAft>
              <a:buClr>
                <a:srgbClr val="31859B"/>
              </a:buClr>
              <a:buSzPts val="2667"/>
              <a:buChar char="–"/>
              <a:defRPr>
                <a:solidFill>
                  <a:srgbClr val="31859B"/>
                </a:solidFill>
              </a:defRPr>
            </a:lvl4pPr>
            <a:lvl5pPr indent="-397954" lvl="4" marL="2286000" algn="l">
              <a:spcBef>
                <a:spcPts val="533"/>
              </a:spcBef>
              <a:spcAft>
                <a:spcPts val="0"/>
              </a:spcAft>
              <a:buClr>
                <a:srgbClr val="31859B"/>
              </a:buClr>
              <a:buSzPts val="2667"/>
              <a:buChar char="»"/>
              <a:defRPr>
                <a:solidFill>
                  <a:srgbClr val="31859B"/>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4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42"/>
          <p:cNvSpPr txBox="1"/>
          <p:nvPr>
            <p:ph type="title"/>
          </p:nvPr>
        </p:nvSpPr>
        <p:spPr>
          <a:xfrm>
            <a:off x="3245507" y="656902"/>
            <a:ext cx="8336893" cy="101803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6201"/>
              </a:buClr>
              <a:buSzPts val="4800"/>
              <a:buFont typeface="Calibri"/>
              <a:buNone/>
              <a:defRPr sz="4800">
                <a:solidFill>
                  <a:srgbClr val="FF620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42"/>
          <p:cNvSpPr txBox="1"/>
          <p:nvPr>
            <p:ph idx="1" type="body"/>
          </p:nvPr>
        </p:nvSpPr>
        <p:spPr>
          <a:xfrm>
            <a:off x="3245507" y="1674937"/>
            <a:ext cx="8336893" cy="4681415"/>
          </a:xfrm>
          <a:prstGeom prst="rect">
            <a:avLst/>
          </a:prstGeom>
          <a:noFill/>
          <a:ln>
            <a:noFill/>
          </a:ln>
        </p:spPr>
        <p:txBody>
          <a:bodyPr anchorCtr="0" anchor="t" bIns="45700" lIns="91425" spcFirstLastPara="1" rIns="91425" wrap="square" tIns="45700">
            <a:normAutofit/>
          </a:bodyPr>
          <a:lstStyle>
            <a:lvl1pPr indent="-465645" lvl="0" marL="457200" algn="l">
              <a:spcBef>
                <a:spcPts val="747"/>
              </a:spcBef>
              <a:spcAft>
                <a:spcPts val="0"/>
              </a:spcAft>
              <a:buClr>
                <a:schemeClr val="lt1"/>
              </a:buClr>
              <a:buSzPts val="3733"/>
              <a:buChar char="•"/>
              <a:defRPr sz="3733">
                <a:solidFill>
                  <a:schemeClr val="lt1"/>
                </a:solidFill>
              </a:defRPr>
            </a:lvl1pPr>
            <a:lvl2pPr indent="-465645" lvl="1" marL="914400" algn="l">
              <a:spcBef>
                <a:spcPts val="747"/>
              </a:spcBef>
              <a:spcAft>
                <a:spcPts val="0"/>
              </a:spcAft>
              <a:buClr>
                <a:schemeClr val="lt1"/>
              </a:buClr>
              <a:buSzPts val="3733"/>
              <a:buChar char="–"/>
              <a:defRPr>
                <a:solidFill>
                  <a:schemeClr val="lt1"/>
                </a:solidFill>
              </a:defRPr>
            </a:lvl2pPr>
            <a:lvl3pPr indent="-431800" lvl="2" marL="1371600" algn="l">
              <a:spcBef>
                <a:spcPts val="640"/>
              </a:spcBef>
              <a:spcAft>
                <a:spcPts val="0"/>
              </a:spcAft>
              <a:buClr>
                <a:schemeClr val="lt1"/>
              </a:buClr>
              <a:buSzPts val="3200"/>
              <a:buChar char="•"/>
              <a:defRPr>
                <a:solidFill>
                  <a:schemeClr val="lt1"/>
                </a:solidFill>
              </a:defRPr>
            </a:lvl3pPr>
            <a:lvl4pPr indent="-397954" lvl="3" marL="1828800" algn="l">
              <a:spcBef>
                <a:spcPts val="533"/>
              </a:spcBef>
              <a:spcAft>
                <a:spcPts val="0"/>
              </a:spcAft>
              <a:buClr>
                <a:schemeClr val="lt1"/>
              </a:buClr>
              <a:buSzPts val="2667"/>
              <a:buChar char="–"/>
              <a:defRPr>
                <a:solidFill>
                  <a:schemeClr val="lt1"/>
                </a:solidFill>
              </a:defRPr>
            </a:lvl4pPr>
            <a:lvl5pPr indent="-397954" lvl="4" marL="2286000" algn="l">
              <a:spcBef>
                <a:spcPts val="533"/>
              </a:spcBef>
              <a:spcAft>
                <a:spcPts val="0"/>
              </a:spcAft>
              <a:buClr>
                <a:schemeClr val="lt1"/>
              </a:buClr>
              <a:buSzPts val="2667"/>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4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53"/>
          <p:cNvSpPr txBox="1"/>
          <p:nvPr>
            <p:ph type="ctrTitle"/>
          </p:nvPr>
        </p:nvSpPr>
        <p:spPr>
          <a:xfrm>
            <a:off x="3042864" y="2512770"/>
            <a:ext cx="8531520" cy="183246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r">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53"/>
          <p:cNvSpPr txBox="1"/>
          <p:nvPr>
            <p:ph idx="1" type="subTitle"/>
          </p:nvPr>
        </p:nvSpPr>
        <p:spPr>
          <a:xfrm>
            <a:off x="3042864" y="5057853"/>
            <a:ext cx="8531520" cy="814427"/>
          </a:xfrm>
          <a:prstGeom prst="rect">
            <a:avLst/>
          </a:prstGeom>
          <a:noFill/>
          <a:ln>
            <a:noFill/>
          </a:ln>
        </p:spPr>
        <p:txBody>
          <a:bodyPr anchorCtr="0" anchor="t" bIns="45700" lIns="91425" spcFirstLastPara="1" rIns="91425" wrap="square" tIns="45700">
            <a:normAutofit/>
          </a:bodyPr>
          <a:lstStyle>
            <a:lvl1pPr lvl="0" algn="r">
              <a:spcBef>
                <a:spcPts val="747"/>
              </a:spcBef>
              <a:spcAft>
                <a:spcPts val="0"/>
              </a:spcAft>
              <a:buClr>
                <a:srgbClr val="31859B"/>
              </a:buClr>
              <a:buSzPts val="3733"/>
              <a:buNone/>
              <a:defRPr b="0" i="0" sz="3733">
                <a:solidFill>
                  <a:srgbClr val="31859B"/>
                </a:solidFill>
              </a:defRPr>
            </a:lvl1pPr>
            <a:lvl2pPr lvl="1" algn="ctr">
              <a:spcBef>
                <a:spcPts val="747"/>
              </a:spcBef>
              <a:spcAft>
                <a:spcPts val="0"/>
              </a:spcAft>
              <a:buClr>
                <a:srgbClr val="888888"/>
              </a:buClr>
              <a:buSzPts val="3733"/>
              <a:buNone/>
              <a:defRPr>
                <a:solidFill>
                  <a:srgbClr val="888888"/>
                </a:solidFill>
              </a:defRPr>
            </a:lvl2pPr>
            <a:lvl3pPr lvl="2" algn="ctr">
              <a:spcBef>
                <a:spcPts val="640"/>
              </a:spcBef>
              <a:spcAft>
                <a:spcPts val="0"/>
              </a:spcAft>
              <a:buClr>
                <a:srgbClr val="888888"/>
              </a:buClr>
              <a:buSzPts val="3200"/>
              <a:buNone/>
              <a:defRPr>
                <a:solidFill>
                  <a:srgbClr val="888888"/>
                </a:solidFill>
              </a:defRPr>
            </a:lvl3pPr>
            <a:lvl4pPr lvl="3" algn="ctr">
              <a:spcBef>
                <a:spcPts val="533"/>
              </a:spcBef>
              <a:spcAft>
                <a:spcPts val="0"/>
              </a:spcAft>
              <a:buClr>
                <a:srgbClr val="888888"/>
              </a:buClr>
              <a:buSzPts val="2667"/>
              <a:buNone/>
              <a:defRPr>
                <a:solidFill>
                  <a:srgbClr val="888888"/>
                </a:solidFill>
              </a:defRPr>
            </a:lvl4pPr>
            <a:lvl5pPr lvl="4" algn="ctr">
              <a:spcBef>
                <a:spcPts val="533"/>
              </a:spcBef>
              <a:spcAft>
                <a:spcPts val="0"/>
              </a:spcAft>
              <a:buClr>
                <a:srgbClr val="888888"/>
              </a:buClr>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p:txBody>
      </p:sp>
      <p:sp>
        <p:nvSpPr>
          <p:cNvPr id="123" name="Google Shape;123;p5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54"/>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5333"/>
              <a:buFont typeface="Calibri"/>
              <a:buNone/>
              <a:defRPr b="1" sz="5333"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4"/>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533"/>
              </a:spcBef>
              <a:spcAft>
                <a:spcPts val="0"/>
              </a:spcAft>
              <a:buClr>
                <a:srgbClr val="888888"/>
              </a:buClr>
              <a:buSzPts val="2667"/>
              <a:buNone/>
              <a:defRPr sz="2667">
                <a:solidFill>
                  <a:srgbClr val="888888"/>
                </a:solidFill>
              </a:defRPr>
            </a:lvl1pPr>
            <a:lvl2pPr indent="-228600" lvl="1" marL="914400" algn="l">
              <a:spcBef>
                <a:spcPts val="480"/>
              </a:spcBef>
              <a:spcAft>
                <a:spcPts val="0"/>
              </a:spcAft>
              <a:buClr>
                <a:srgbClr val="888888"/>
              </a:buClr>
              <a:buSzPts val="2400"/>
              <a:buNone/>
              <a:defRPr sz="2400">
                <a:solidFill>
                  <a:srgbClr val="888888"/>
                </a:solidFill>
              </a:defRPr>
            </a:lvl2pPr>
            <a:lvl3pPr indent="-228600" lvl="2" marL="1371600" algn="l">
              <a:spcBef>
                <a:spcPts val="427"/>
              </a:spcBef>
              <a:spcAft>
                <a:spcPts val="0"/>
              </a:spcAft>
              <a:buClr>
                <a:srgbClr val="888888"/>
              </a:buClr>
              <a:buSzPts val="2133"/>
              <a:buNone/>
              <a:defRPr sz="2133">
                <a:solidFill>
                  <a:srgbClr val="888888"/>
                </a:solidFill>
              </a:defRPr>
            </a:lvl3pPr>
            <a:lvl4pPr indent="-228600" lvl="3" marL="1828800" algn="l">
              <a:spcBef>
                <a:spcPts val="373"/>
              </a:spcBef>
              <a:spcAft>
                <a:spcPts val="0"/>
              </a:spcAft>
              <a:buClr>
                <a:srgbClr val="888888"/>
              </a:buClr>
              <a:buSzPts val="1867"/>
              <a:buNone/>
              <a:defRPr sz="1867">
                <a:solidFill>
                  <a:srgbClr val="888888"/>
                </a:solidFill>
              </a:defRPr>
            </a:lvl4pPr>
            <a:lvl5pPr indent="-228600" lvl="4" marL="2286000" algn="l">
              <a:spcBef>
                <a:spcPts val="373"/>
              </a:spcBef>
              <a:spcAft>
                <a:spcPts val="0"/>
              </a:spcAft>
              <a:buClr>
                <a:srgbClr val="888888"/>
              </a:buClr>
              <a:buSzPts val="1867"/>
              <a:buNone/>
              <a:defRPr sz="1867">
                <a:solidFill>
                  <a:srgbClr val="888888"/>
                </a:solidFill>
              </a:defRPr>
            </a:lvl5pPr>
            <a:lvl6pPr indent="-228600" lvl="5" marL="2743200" algn="l">
              <a:spcBef>
                <a:spcPts val="373"/>
              </a:spcBef>
              <a:spcAft>
                <a:spcPts val="0"/>
              </a:spcAft>
              <a:buClr>
                <a:srgbClr val="888888"/>
              </a:buClr>
              <a:buSzPts val="1867"/>
              <a:buNone/>
              <a:defRPr sz="1867">
                <a:solidFill>
                  <a:srgbClr val="888888"/>
                </a:solidFill>
              </a:defRPr>
            </a:lvl6pPr>
            <a:lvl7pPr indent="-228600" lvl="6" marL="3200400" algn="l">
              <a:spcBef>
                <a:spcPts val="373"/>
              </a:spcBef>
              <a:spcAft>
                <a:spcPts val="0"/>
              </a:spcAft>
              <a:buClr>
                <a:srgbClr val="888888"/>
              </a:buClr>
              <a:buSzPts val="1867"/>
              <a:buNone/>
              <a:defRPr sz="1867">
                <a:solidFill>
                  <a:srgbClr val="888888"/>
                </a:solidFill>
              </a:defRPr>
            </a:lvl7pPr>
            <a:lvl8pPr indent="-228600" lvl="7" marL="3657600" algn="l">
              <a:spcBef>
                <a:spcPts val="373"/>
              </a:spcBef>
              <a:spcAft>
                <a:spcPts val="0"/>
              </a:spcAft>
              <a:buClr>
                <a:srgbClr val="888888"/>
              </a:buClr>
              <a:buSzPts val="1867"/>
              <a:buNone/>
              <a:defRPr sz="1867">
                <a:solidFill>
                  <a:srgbClr val="888888"/>
                </a:solidFill>
              </a:defRPr>
            </a:lvl8pPr>
            <a:lvl9pPr indent="-228600" lvl="8" marL="4114800" algn="l">
              <a:spcBef>
                <a:spcPts val="373"/>
              </a:spcBef>
              <a:spcAft>
                <a:spcPts val="0"/>
              </a:spcAft>
              <a:buClr>
                <a:srgbClr val="888888"/>
              </a:buClr>
              <a:buSzPts val="1867"/>
              <a:buNone/>
              <a:defRPr sz="1867">
                <a:solidFill>
                  <a:srgbClr val="888888"/>
                </a:solidFill>
              </a:defRPr>
            </a:lvl9pPr>
          </a:lstStyle>
          <a:p/>
        </p:txBody>
      </p:sp>
      <p:sp>
        <p:nvSpPr>
          <p:cNvPr id="129" name="Google Shape;129;p5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sp>
        <p:nvSpPr>
          <p:cNvPr id="133" name="Google Shape;133;p5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55"/>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65645" lvl="0" marL="457200" algn="l">
              <a:spcBef>
                <a:spcPts val="747"/>
              </a:spcBef>
              <a:spcAft>
                <a:spcPts val="0"/>
              </a:spcAft>
              <a:buClr>
                <a:schemeClr val="dk1"/>
              </a:buClr>
              <a:buSzPts val="3733"/>
              <a:buChar char="•"/>
              <a:defRPr sz="3733"/>
            </a:lvl1pPr>
            <a:lvl2pPr indent="-431800" lvl="1" marL="914400" algn="l">
              <a:spcBef>
                <a:spcPts val="640"/>
              </a:spcBef>
              <a:spcAft>
                <a:spcPts val="0"/>
              </a:spcAft>
              <a:buClr>
                <a:schemeClr val="dk1"/>
              </a:buClr>
              <a:buSzPts val="3200"/>
              <a:buChar char="–"/>
              <a:defRPr sz="3200"/>
            </a:lvl2pPr>
            <a:lvl3pPr indent="-397954" lvl="2" marL="1371600" algn="l">
              <a:spcBef>
                <a:spcPts val="533"/>
              </a:spcBef>
              <a:spcAft>
                <a:spcPts val="0"/>
              </a:spcAft>
              <a:buClr>
                <a:schemeClr val="dk1"/>
              </a:buClr>
              <a:buSzPts val="2667"/>
              <a:buChar char="•"/>
              <a:defRPr sz="2667"/>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135" name="Google Shape;135;p55"/>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65645" lvl="0" marL="457200" algn="l">
              <a:spcBef>
                <a:spcPts val="747"/>
              </a:spcBef>
              <a:spcAft>
                <a:spcPts val="0"/>
              </a:spcAft>
              <a:buClr>
                <a:schemeClr val="dk1"/>
              </a:buClr>
              <a:buSzPts val="3733"/>
              <a:buChar char="•"/>
              <a:defRPr sz="3733"/>
            </a:lvl1pPr>
            <a:lvl2pPr indent="-431800" lvl="1" marL="914400" algn="l">
              <a:spcBef>
                <a:spcPts val="640"/>
              </a:spcBef>
              <a:spcAft>
                <a:spcPts val="0"/>
              </a:spcAft>
              <a:buClr>
                <a:schemeClr val="dk1"/>
              </a:buClr>
              <a:buSzPts val="3200"/>
              <a:buChar char="–"/>
              <a:defRPr sz="3200"/>
            </a:lvl2pPr>
            <a:lvl3pPr indent="-397954" lvl="2" marL="1371600" algn="l">
              <a:spcBef>
                <a:spcPts val="533"/>
              </a:spcBef>
              <a:spcAft>
                <a:spcPts val="0"/>
              </a:spcAft>
              <a:buClr>
                <a:schemeClr val="dk1"/>
              </a:buClr>
              <a:buSzPts val="2667"/>
              <a:buChar char="•"/>
              <a:defRPr sz="2667"/>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136" name="Google Shape;136;p5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9" name="Shape 139"/>
        <p:cNvGrpSpPr/>
        <p:nvPr/>
      </p:nvGrpSpPr>
      <p:grpSpPr>
        <a:xfrm>
          <a:off x="0" y="0"/>
          <a:ext cx="0" cy="0"/>
          <a:chOff x="0" y="0"/>
          <a:chExt cx="0" cy="0"/>
        </a:xfrm>
      </p:grpSpPr>
      <p:sp>
        <p:nvSpPr>
          <p:cNvPr id="140" name="Google Shape;140;p56"/>
          <p:cNvSpPr txBox="1"/>
          <p:nvPr>
            <p:ph type="title"/>
          </p:nvPr>
        </p:nvSpPr>
        <p:spPr>
          <a:xfrm>
            <a:off x="715839" y="345303"/>
            <a:ext cx="10769195" cy="1425247"/>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56"/>
          <p:cNvSpPr txBox="1"/>
          <p:nvPr>
            <p:ph idx="1" type="body"/>
          </p:nvPr>
        </p:nvSpPr>
        <p:spPr>
          <a:xfrm>
            <a:off x="715839" y="2188317"/>
            <a:ext cx="5386917" cy="639763"/>
          </a:xfrm>
          <a:prstGeom prst="rect">
            <a:avLst/>
          </a:prstGeom>
          <a:noFill/>
          <a:ln>
            <a:noFill/>
          </a:ln>
        </p:spPr>
        <p:txBody>
          <a:bodyPr anchorCtr="0" anchor="b" bIns="45700" lIns="91425" spcFirstLastPara="1" rIns="91425" wrap="square" tIns="45700">
            <a:normAutofit/>
          </a:bodyPr>
          <a:lstStyle>
            <a:lvl1pPr indent="-228600" lvl="0" marL="457200" algn="ctr">
              <a:spcBef>
                <a:spcPts val="640"/>
              </a:spcBef>
              <a:spcAft>
                <a:spcPts val="0"/>
              </a:spcAft>
              <a:buClr>
                <a:srgbClr val="31859B"/>
              </a:buClr>
              <a:buSzPts val="3200"/>
              <a:buNone/>
              <a:defRPr b="1" sz="3200">
                <a:solidFill>
                  <a:srgbClr val="31859B"/>
                </a:solidFill>
              </a:defRPr>
            </a:lvl1pPr>
            <a:lvl2pPr indent="-228600" lvl="1" marL="914400" algn="l">
              <a:spcBef>
                <a:spcPts val="533"/>
              </a:spcBef>
              <a:spcAft>
                <a:spcPts val="0"/>
              </a:spcAft>
              <a:buClr>
                <a:schemeClr val="dk1"/>
              </a:buClr>
              <a:buSzPts val="2667"/>
              <a:buNone/>
              <a:defRPr b="1" sz="2667"/>
            </a:lvl2pPr>
            <a:lvl3pPr indent="-228600" lvl="2" marL="1371600" algn="l">
              <a:spcBef>
                <a:spcPts val="480"/>
              </a:spcBef>
              <a:spcAft>
                <a:spcPts val="0"/>
              </a:spcAft>
              <a:buClr>
                <a:schemeClr val="dk1"/>
              </a:buClr>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42" name="Google Shape;142;p56"/>
          <p:cNvSpPr txBox="1"/>
          <p:nvPr>
            <p:ph idx="2" type="body"/>
          </p:nvPr>
        </p:nvSpPr>
        <p:spPr>
          <a:xfrm>
            <a:off x="715839" y="2818180"/>
            <a:ext cx="5386917" cy="3035059"/>
          </a:xfrm>
          <a:prstGeom prst="rect">
            <a:avLst/>
          </a:prstGeom>
          <a:noFill/>
          <a:ln>
            <a:noFill/>
          </a:ln>
        </p:spPr>
        <p:txBody>
          <a:bodyPr anchorCtr="0" anchor="t" bIns="45700" lIns="91425" spcFirstLastPara="1" rIns="91425" wrap="square" tIns="45700">
            <a:normAutofit/>
          </a:bodyPr>
          <a:lstStyle>
            <a:lvl1pPr indent="-431800" lvl="0" marL="457200" algn="ctr">
              <a:spcBef>
                <a:spcPts val="640"/>
              </a:spcBef>
              <a:spcAft>
                <a:spcPts val="0"/>
              </a:spcAft>
              <a:buClr>
                <a:srgbClr val="31859B"/>
              </a:buClr>
              <a:buSzPts val="3200"/>
              <a:buChar char="•"/>
              <a:defRPr sz="3200">
                <a:solidFill>
                  <a:srgbClr val="31859B"/>
                </a:solidFill>
              </a:defRPr>
            </a:lvl1pPr>
            <a:lvl2pPr indent="-397954" lvl="1" marL="914400" algn="ctr">
              <a:spcBef>
                <a:spcPts val="533"/>
              </a:spcBef>
              <a:spcAft>
                <a:spcPts val="0"/>
              </a:spcAft>
              <a:buClr>
                <a:srgbClr val="31859B"/>
              </a:buClr>
              <a:buSzPts val="2667"/>
              <a:buChar char="–"/>
              <a:defRPr sz="2667">
                <a:solidFill>
                  <a:srgbClr val="31859B"/>
                </a:solidFill>
              </a:defRPr>
            </a:lvl2pPr>
            <a:lvl3pPr indent="-381000" lvl="2" marL="1371600" algn="ctr">
              <a:spcBef>
                <a:spcPts val="480"/>
              </a:spcBef>
              <a:spcAft>
                <a:spcPts val="0"/>
              </a:spcAft>
              <a:buClr>
                <a:srgbClr val="31859B"/>
              </a:buClr>
              <a:buSzPts val="2400"/>
              <a:buChar char="•"/>
              <a:defRPr sz="2400">
                <a:solidFill>
                  <a:srgbClr val="31859B"/>
                </a:solidFill>
              </a:defRPr>
            </a:lvl3pPr>
            <a:lvl4pPr indent="-364045" lvl="3" marL="1828800" algn="ctr">
              <a:spcBef>
                <a:spcPts val="427"/>
              </a:spcBef>
              <a:spcAft>
                <a:spcPts val="0"/>
              </a:spcAft>
              <a:buClr>
                <a:srgbClr val="31859B"/>
              </a:buClr>
              <a:buSzPts val="2133"/>
              <a:buChar char="–"/>
              <a:defRPr sz="2133">
                <a:solidFill>
                  <a:srgbClr val="31859B"/>
                </a:solidFill>
              </a:defRPr>
            </a:lvl4pPr>
            <a:lvl5pPr indent="-364045" lvl="4" marL="2286000" algn="ctr">
              <a:spcBef>
                <a:spcPts val="427"/>
              </a:spcBef>
              <a:spcAft>
                <a:spcPts val="0"/>
              </a:spcAft>
              <a:buClr>
                <a:srgbClr val="31859B"/>
              </a:buClr>
              <a:buSzPts val="2133"/>
              <a:buChar char="»"/>
              <a:defRPr sz="2133">
                <a:solidFill>
                  <a:srgbClr val="31859B"/>
                </a:solidFill>
              </a:defRPr>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143" name="Google Shape;143;p56"/>
          <p:cNvSpPr txBox="1"/>
          <p:nvPr>
            <p:ph idx="3" type="body"/>
          </p:nvPr>
        </p:nvSpPr>
        <p:spPr>
          <a:xfrm>
            <a:off x="6096001" y="2188317"/>
            <a:ext cx="5389033" cy="639763"/>
          </a:xfrm>
          <a:prstGeom prst="rect">
            <a:avLst/>
          </a:prstGeom>
          <a:noFill/>
          <a:ln>
            <a:noFill/>
          </a:ln>
        </p:spPr>
        <p:txBody>
          <a:bodyPr anchorCtr="0" anchor="b" bIns="45700" lIns="91425" spcFirstLastPara="1" rIns="91425" wrap="square" tIns="45700">
            <a:normAutofit/>
          </a:bodyPr>
          <a:lstStyle>
            <a:lvl1pPr indent="-228600" lvl="0" marL="457200" algn="ctr">
              <a:spcBef>
                <a:spcPts val="640"/>
              </a:spcBef>
              <a:spcAft>
                <a:spcPts val="0"/>
              </a:spcAft>
              <a:buClr>
                <a:srgbClr val="31859B"/>
              </a:buClr>
              <a:buSzPts val="3200"/>
              <a:buNone/>
              <a:defRPr b="1" sz="3200">
                <a:solidFill>
                  <a:srgbClr val="31859B"/>
                </a:solidFill>
              </a:defRPr>
            </a:lvl1pPr>
            <a:lvl2pPr indent="-228600" lvl="1" marL="914400" algn="l">
              <a:spcBef>
                <a:spcPts val="533"/>
              </a:spcBef>
              <a:spcAft>
                <a:spcPts val="0"/>
              </a:spcAft>
              <a:buClr>
                <a:schemeClr val="dk1"/>
              </a:buClr>
              <a:buSzPts val="2667"/>
              <a:buNone/>
              <a:defRPr b="1" sz="2667"/>
            </a:lvl2pPr>
            <a:lvl3pPr indent="-228600" lvl="2" marL="1371600" algn="l">
              <a:spcBef>
                <a:spcPts val="480"/>
              </a:spcBef>
              <a:spcAft>
                <a:spcPts val="0"/>
              </a:spcAft>
              <a:buClr>
                <a:schemeClr val="dk1"/>
              </a:buClr>
              <a:buSzPts val="2400"/>
              <a:buNone/>
              <a:defRPr b="1" sz="2400"/>
            </a:lvl3pPr>
            <a:lvl4pPr indent="-228600" lvl="3" marL="1828800" algn="l">
              <a:spcBef>
                <a:spcPts val="427"/>
              </a:spcBef>
              <a:spcAft>
                <a:spcPts val="0"/>
              </a:spcAft>
              <a:buClr>
                <a:schemeClr val="dk1"/>
              </a:buClr>
              <a:buSzPts val="2133"/>
              <a:buNone/>
              <a:defRPr b="1" sz="2133"/>
            </a:lvl4pPr>
            <a:lvl5pPr indent="-228600" lvl="4" marL="2286000" algn="l">
              <a:spcBef>
                <a:spcPts val="427"/>
              </a:spcBef>
              <a:spcAft>
                <a:spcPts val="0"/>
              </a:spcAft>
              <a:buClr>
                <a:schemeClr val="dk1"/>
              </a:buClr>
              <a:buSzPts val="2133"/>
              <a:buNone/>
              <a:defRPr b="1" sz="2133"/>
            </a:lvl5pPr>
            <a:lvl6pPr indent="-228600" lvl="5" marL="2743200" algn="l">
              <a:spcBef>
                <a:spcPts val="427"/>
              </a:spcBef>
              <a:spcAft>
                <a:spcPts val="0"/>
              </a:spcAft>
              <a:buClr>
                <a:schemeClr val="dk1"/>
              </a:buClr>
              <a:buSzPts val="2133"/>
              <a:buNone/>
              <a:defRPr b="1" sz="2133"/>
            </a:lvl6pPr>
            <a:lvl7pPr indent="-228600" lvl="6" marL="3200400" algn="l">
              <a:spcBef>
                <a:spcPts val="427"/>
              </a:spcBef>
              <a:spcAft>
                <a:spcPts val="0"/>
              </a:spcAft>
              <a:buClr>
                <a:schemeClr val="dk1"/>
              </a:buClr>
              <a:buSzPts val="2133"/>
              <a:buNone/>
              <a:defRPr b="1" sz="2133"/>
            </a:lvl7pPr>
            <a:lvl8pPr indent="-228600" lvl="7" marL="3657600" algn="l">
              <a:spcBef>
                <a:spcPts val="427"/>
              </a:spcBef>
              <a:spcAft>
                <a:spcPts val="0"/>
              </a:spcAft>
              <a:buClr>
                <a:schemeClr val="dk1"/>
              </a:buClr>
              <a:buSzPts val="2133"/>
              <a:buNone/>
              <a:defRPr b="1" sz="2133"/>
            </a:lvl8pPr>
            <a:lvl9pPr indent="-228600" lvl="8" marL="4114800" algn="l">
              <a:spcBef>
                <a:spcPts val="427"/>
              </a:spcBef>
              <a:spcAft>
                <a:spcPts val="0"/>
              </a:spcAft>
              <a:buClr>
                <a:schemeClr val="dk1"/>
              </a:buClr>
              <a:buSzPts val="2133"/>
              <a:buNone/>
              <a:defRPr b="1" sz="2133"/>
            </a:lvl9pPr>
          </a:lstStyle>
          <a:p/>
        </p:txBody>
      </p:sp>
      <p:sp>
        <p:nvSpPr>
          <p:cNvPr id="144" name="Google Shape;144;p56"/>
          <p:cNvSpPr txBox="1"/>
          <p:nvPr>
            <p:ph idx="4" type="body"/>
          </p:nvPr>
        </p:nvSpPr>
        <p:spPr>
          <a:xfrm>
            <a:off x="6096001" y="2818180"/>
            <a:ext cx="5389033" cy="3035059"/>
          </a:xfrm>
          <a:prstGeom prst="rect">
            <a:avLst/>
          </a:prstGeom>
          <a:noFill/>
          <a:ln>
            <a:noFill/>
          </a:ln>
        </p:spPr>
        <p:txBody>
          <a:bodyPr anchorCtr="0" anchor="t" bIns="45700" lIns="91425" spcFirstLastPara="1" rIns="91425" wrap="square" tIns="45700">
            <a:normAutofit/>
          </a:bodyPr>
          <a:lstStyle>
            <a:lvl1pPr indent="-431800" lvl="0" marL="457200" algn="ctr">
              <a:spcBef>
                <a:spcPts val="640"/>
              </a:spcBef>
              <a:spcAft>
                <a:spcPts val="0"/>
              </a:spcAft>
              <a:buClr>
                <a:srgbClr val="31859B"/>
              </a:buClr>
              <a:buSzPts val="3200"/>
              <a:buChar char="•"/>
              <a:defRPr sz="3200">
                <a:solidFill>
                  <a:srgbClr val="31859B"/>
                </a:solidFill>
              </a:defRPr>
            </a:lvl1pPr>
            <a:lvl2pPr indent="-397954" lvl="1" marL="914400" algn="ctr">
              <a:spcBef>
                <a:spcPts val="533"/>
              </a:spcBef>
              <a:spcAft>
                <a:spcPts val="0"/>
              </a:spcAft>
              <a:buClr>
                <a:srgbClr val="31859B"/>
              </a:buClr>
              <a:buSzPts val="2667"/>
              <a:buChar char="–"/>
              <a:defRPr sz="2667">
                <a:solidFill>
                  <a:srgbClr val="31859B"/>
                </a:solidFill>
              </a:defRPr>
            </a:lvl2pPr>
            <a:lvl3pPr indent="-381000" lvl="2" marL="1371600" algn="ctr">
              <a:spcBef>
                <a:spcPts val="480"/>
              </a:spcBef>
              <a:spcAft>
                <a:spcPts val="0"/>
              </a:spcAft>
              <a:buClr>
                <a:srgbClr val="31859B"/>
              </a:buClr>
              <a:buSzPts val="2400"/>
              <a:buChar char="•"/>
              <a:defRPr sz="2400">
                <a:solidFill>
                  <a:srgbClr val="31859B"/>
                </a:solidFill>
              </a:defRPr>
            </a:lvl3pPr>
            <a:lvl4pPr indent="-364045" lvl="3" marL="1828800" algn="ctr">
              <a:spcBef>
                <a:spcPts val="427"/>
              </a:spcBef>
              <a:spcAft>
                <a:spcPts val="0"/>
              </a:spcAft>
              <a:buClr>
                <a:srgbClr val="31859B"/>
              </a:buClr>
              <a:buSzPts val="2133"/>
              <a:buChar char="–"/>
              <a:defRPr sz="2133">
                <a:solidFill>
                  <a:srgbClr val="31859B"/>
                </a:solidFill>
              </a:defRPr>
            </a:lvl4pPr>
            <a:lvl5pPr indent="-364045" lvl="4" marL="2286000" algn="ctr">
              <a:spcBef>
                <a:spcPts val="427"/>
              </a:spcBef>
              <a:spcAft>
                <a:spcPts val="0"/>
              </a:spcAft>
              <a:buClr>
                <a:srgbClr val="31859B"/>
              </a:buClr>
              <a:buSzPts val="2133"/>
              <a:buChar char="»"/>
              <a:defRPr sz="2133">
                <a:solidFill>
                  <a:srgbClr val="31859B"/>
                </a:solidFill>
              </a:defRPr>
            </a:lvl5pPr>
            <a:lvl6pPr indent="-364045" lvl="5" marL="2743200" algn="l">
              <a:spcBef>
                <a:spcPts val="427"/>
              </a:spcBef>
              <a:spcAft>
                <a:spcPts val="0"/>
              </a:spcAft>
              <a:buClr>
                <a:schemeClr val="dk1"/>
              </a:buClr>
              <a:buSzPts val="2133"/>
              <a:buChar char="•"/>
              <a:defRPr sz="2133"/>
            </a:lvl6pPr>
            <a:lvl7pPr indent="-364045" lvl="6" marL="3200400" algn="l">
              <a:spcBef>
                <a:spcPts val="427"/>
              </a:spcBef>
              <a:spcAft>
                <a:spcPts val="0"/>
              </a:spcAft>
              <a:buClr>
                <a:schemeClr val="dk1"/>
              </a:buClr>
              <a:buSzPts val="2133"/>
              <a:buChar char="•"/>
              <a:defRPr sz="2133"/>
            </a:lvl7pPr>
            <a:lvl8pPr indent="-364045" lvl="7" marL="3657600" algn="l">
              <a:spcBef>
                <a:spcPts val="427"/>
              </a:spcBef>
              <a:spcAft>
                <a:spcPts val="0"/>
              </a:spcAft>
              <a:buClr>
                <a:schemeClr val="dk1"/>
              </a:buClr>
              <a:buSzPts val="2133"/>
              <a:buChar char="•"/>
              <a:defRPr sz="2133"/>
            </a:lvl8pPr>
            <a:lvl9pPr indent="-364045" lvl="8" marL="4114800" algn="l">
              <a:spcBef>
                <a:spcPts val="427"/>
              </a:spcBef>
              <a:spcAft>
                <a:spcPts val="0"/>
              </a:spcAft>
              <a:buClr>
                <a:schemeClr val="dk1"/>
              </a:buClr>
              <a:buSzPts val="2133"/>
              <a:buChar char="•"/>
              <a:defRPr sz="2133"/>
            </a:lvl9pPr>
          </a:lstStyle>
          <a:p/>
        </p:txBody>
      </p:sp>
      <p:sp>
        <p:nvSpPr>
          <p:cNvPr id="145" name="Google Shape;145;p5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57"/>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5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5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5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7" name="Shape 157"/>
        <p:cNvGrpSpPr/>
        <p:nvPr/>
      </p:nvGrpSpPr>
      <p:grpSpPr>
        <a:xfrm>
          <a:off x="0" y="0"/>
          <a:ext cx="0" cy="0"/>
          <a:chOff x="0" y="0"/>
          <a:chExt cx="0" cy="0"/>
        </a:xfrm>
      </p:grpSpPr>
      <p:sp>
        <p:nvSpPr>
          <p:cNvPr id="158" name="Google Shape;158;p59"/>
          <p:cNvSpPr txBox="1"/>
          <p:nvPr>
            <p:ph type="title"/>
          </p:nvPr>
        </p:nvSpPr>
        <p:spPr>
          <a:xfrm>
            <a:off x="609602" y="273049"/>
            <a:ext cx="4011084" cy="116205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667"/>
              <a:buFont typeface="Calibri"/>
              <a:buNone/>
              <a:defRPr b="1"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59"/>
          <p:cNvSpPr txBox="1"/>
          <p:nvPr>
            <p:ph idx="1" type="body"/>
          </p:nvPr>
        </p:nvSpPr>
        <p:spPr>
          <a:xfrm>
            <a:off x="4766733" y="273052"/>
            <a:ext cx="6815667" cy="5853113"/>
          </a:xfrm>
          <a:prstGeom prst="rect">
            <a:avLst/>
          </a:prstGeom>
          <a:noFill/>
          <a:ln>
            <a:noFill/>
          </a:ln>
        </p:spPr>
        <p:txBody>
          <a:bodyPr anchorCtr="0" anchor="t" bIns="45700" lIns="91425" spcFirstLastPara="1" rIns="91425" wrap="square" tIns="45700">
            <a:normAutofit/>
          </a:bodyPr>
          <a:lstStyle>
            <a:lvl1pPr indent="-499554" lvl="0" marL="457200" algn="l">
              <a:spcBef>
                <a:spcPts val="853"/>
              </a:spcBef>
              <a:spcAft>
                <a:spcPts val="0"/>
              </a:spcAft>
              <a:buClr>
                <a:schemeClr val="dk1"/>
              </a:buClr>
              <a:buSzPts val="4267"/>
              <a:buChar char="•"/>
              <a:defRPr sz="4267"/>
            </a:lvl1pPr>
            <a:lvl2pPr indent="-465645" lvl="1" marL="914400" algn="l">
              <a:spcBef>
                <a:spcPts val="747"/>
              </a:spcBef>
              <a:spcAft>
                <a:spcPts val="0"/>
              </a:spcAft>
              <a:buClr>
                <a:schemeClr val="dk1"/>
              </a:buClr>
              <a:buSzPts val="3733"/>
              <a:buChar char="–"/>
              <a:defRPr sz="3733"/>
            </a:lvl2pPr>
            <a:lvl3pPr indent="-431800" lvl="2" marL="1371600" algn="l">
              <a:spcBef>
                <a:spcPts val="640"/>
              </a:spcBef>
              <a:spcAft>
                <a:spcPts val="0"/>
              </a:spcAft>
              <a:buClr>
                <a:schemeClr val="dk1"/>
              </a:buClr>
              <a:buSzPts val="3200"/>
              <a:buChar char="•"/>
              <a:defRPr sz="3200"/>
            </a:lvl3pPr>
            <a:lvl4pPr indent="-397954" lvl="3" marL="1828800" algn="l">
              <a:spcBef>
                <a:spcPts val="533"/>
              </a:spcBef>
              <a:spcAft>
                <a:spcPts val="0"/>
              </a:spcAft>
              <a:buClr>
                <a:schemeClr val="dk1"/>
              </a:buClr>
              <a:buSzPts val="2667"/>
              <a:buChar char="–"/>
              <a:defRPr sz="2667"/>
            </a:lvl4pPr>
            <a:lvl5pPr indent="-397954" lvl="4" marL="2286000" algn="l">
              <a:spcBef>
                <a:spcPts val="533"/>
              </a:spcBef>
              <a:spcAft>
                <a:spcPts val="0"/>
              </a:spcAft>
              <a:buClr>
                <a:schemeClr val="dk1"/>
              </a:buClr>
              <a:buSzPts val="2667"/>
              <a:buChar char="»"/>
              <a:defRPr sz="2667"/>
            </a:lvl5pPr>
            <a:lvl6pPr indent="-397954" lvl="5" marL="2743200" algn="l">
              <a:spcBef>
                <a:spcPts val="533"/>
              </a:spcBef>
              <a:spcAft>
                <a:spcPts val="0"/>
              </a:spcAft>
              <a:buClr>
                <a:schemeClr val="dk1"/>
              </a:buClr>
              <a:buSzPts val="2667"/>
              <a:buChar char="•"/>
              <a:defRPr sz="2667"/>
            </a:lvl6pPr>
            <a:lvl7pPr indent="-397954" lvl="6" marL="3200400" algn="l">
              <a:spcBef>
                <a:spcPts val="533"/>
              </a:spcBef>
              <a:spcAft>
                <a:spcPts val="0"/>
              </a:spcAft>
              <a:buClr>
                <a:schemeClr val="dk1"/>
              </a:buClr>
              <a:buSzPts val="2667"/>
              <a:buChar char="•"/>
              <a:defRPr sz="2667"/>
            </a:lvl7pPr>
            <a:lvl8pPr indent="-397954" lvl="7" marL="3657600" algn="l">
              <a:spcBef>
                <a:spcPts val="533"/>
              </a:spcBef>
              <a:spcAft>
                <a:spcPts val="0"/>
              </a:spcAft>
              <a:buClr>
                <a:schemeClr val="dk1"/>
              </a:buClr>
              <a:buSzPts val="2667"/>
              <a:buChar char="•"/>
              <a:defRPr sz="2667"/>
            </a:lvl8pPr>
            <a:lvl9pPr indent="-397954" lvl="8" marL="4114800" algn="l">
              <a:spcBef>
                <a:spcPts val="533"/>
              </a:spcBef>
              <a:spcAft>
                <a:spcPts val="0"/>
              </a:spcAft>
              <a:buClr>
                <a:schemeClr val="dk1"/>
              </a:buClr>
              <a:buSzPts val="2667"/>
              <a:buChar char="•"/>
              <a:defRPr sz="2667"/>
            </a:lvl9pPr>
          </a:lstStyle>
          <a:p/>
        </p:txBody>
      </p:sp>
      <p:sp>
        <p:nvSpPr>
          <p:cNvPr id="160" name="Google Shape;160;p59"/>
          <p:cNvSpPr txBox="1"/>
          <p:nvPr>
            <p:ph idx="2" type="body"/>
          </p:nvPr>
        </p:nvSpPr>
        <p:spPr>
          <a:xfrm>
            <a:off x="609602" y="1435102"/>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373"/>
              </a:spcBef>
              <a:spcAft>
                <a:spcPts val="0"/>
              </a:spcAft>
              <a:buClr>
                <a:schemeClr val="dk1"/>
              </a:buClr>
              <a:buSzPts val="1867"/>
              <a:buNone/>
              <a:defRPr sz="1867"/>
            </a:lvl1pPr>
            <a:lvl2pPr indent="-228600" lvl="1" marL="914400" algn="l">
              <a:spcBef>
                <a:spcPts val="320"/>
              </a:spcBef>
              <a:spcAft>
                <a:spcPts val="0"/>
              </a:spcAft>
              <a:buClr>
                <a:schemeClr val="dk1"/>
              </a:buClr>
              <a:buSzPts val="1600"/>
              <a:buNone/>
              <a:defRPr sz="1600"/>
            </a:lvl2pPr>
            <a:lvl3pPr indent="-228600" lvl="2" marL="1371600" algn="l">
              <a:spcBef>
                <a:spcPts val="267"/>
              </a:spcBef>
              <a:spcAft>
                <a:spcPts val="0"/>
              </a:spcAft>
              <a:buClr>
                <a:schemeClr val="dk1"/>
              </a:buClr>
              <a:buSzPts val="1333"/>
              <a:buNone/>
              <a:defRPr sz="1333"/>
            </a:lvl3pPr>
            <a:lvl4pPr indent="-228600" lvl="3" marL="1828800" algn="l">
              <a:spcBef>
                <a:spcPts val="240"/>
              </a:spcBef>
              <a:spcAft>
                <a:spcPts val="0"/>
              </a:spcAft>
              <a:buClr>
                <a:schemeClr val="dk1"/>
              </a:buClr>
              <a:buSzPts val="1200"/>
              <a:buNone/>
              <a:defRPr sz="1200"/>
            </a:lvl4pPr>
            <a:lvl5pPr indent="-228600" lvl="4" marL="2286000" algn="l">
              <a:spcBef>
                <a:spcPts val="240"/>
              </a:spcBef>
              <a:spcAft>
                <a:spcPts val="0"/>
              </a:spcAft>
              <a:buClr>
                <a:schemeClr val="dk1"/>
              </a:buClr>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161" name="Google Shape;161;p5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5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4" name="Shape 164"/>
        <p:cNvGrpSpPr/>
        <p:nvPr/>
      </p:nvGrpSpPr>
      <p:grpSpPr>
        <a:xfrm>
          <a:off x="0" y="0"/>
          <a:ext cx="0" cy="0"/>
          <a:chOff x="0" y="0"/>
          <a:chExt cx="0" cy="0"/>
        </a:xfrm>
      </p:grpSpPr>
      <p:sp>
        <p:nvSpPr>
          <p:cNvPr id="165" name="Google Shape;165;p60"/>
          <p:cNvSpPr txBox="1"/>
          <p:nvPr>
            <p:ph type="title"/>
          </p:nvPr>
        </p:nvSpPr>
        <p:spPr>
          <a:xfrm>
            <a:off x="2389717" y="4800600"/>
            <a:ext cx="7315200" cy="56673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667"/>
              <a:buFont typeface="Calibri"/>
              <a:buNone/>
              <a:defRPr b="1"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60"/>
          <p:cNvSpPr/>
          <p:nvPr>
            <p:ph idx="2" type="pic"/>
          </p:nvPr>
        </p:nvSpPr>
        <p:spPr>
          <a:xfrm>
            <a:off x="2389717" y="612775"/>
            <a:ext cx="7315200" cy="4114800"/>
          </a:xfrm>
          <a:prstGeom prst="rect">
            <a:avLst/>
          </a:prstGeom>
          <a:noFill/>
          <a:ln>
            <a:noFill/>
          </a:ln>
        </p:spPr>
      </p:sp>
      <p:sp>
        <p:nvSpPr>
          <p:cNvPr id="167" name="Google Shape;167;p60"/>
          <p:cNvSpPr txBox="1"/>
          <p:nvPr>
            <p:ph idx="1" type="body"/>
          </p:nvPr>
        </p:nvSpPr>
        <p:spPr>
          <a:xfrm>
            <a:off x="2389717" y="5367338"/>
            <a:ext cx="7315200" cy="804863"/>
          </a:xfrm>
          <a:prstGeom prst="rect">
            <a:avLst/>
          </a:prstGeom>
          <a:noFill/>
          <a:ln>
            <a:noFill/>
          </a:ln>
        </p:spPr>
        <p:txBody>
          <a:bodyPr anchorCtr="0" anchor="t" bIns="45700" lIns="91425" spcFirstLastPara="1" rIns="91425" wrap="square" tIns="45700">
            <a:normAutofit/>
          </a:bodyPr>
          <a:lstStyle>
            <a:lvl1pPr indent="-228600" lvl="0" marL="457200" algn="l">
              <a:spcBef>
                <a:spcPts val="373"/>
              </a:spcBef>
              <a:spcAft>
                <a:spcPts val="0"/>
              </a:spcAft>
              <a:buClr>
                <a:schemeClr val="dk1"/>
              </a:buClr>
              <a:buSzPts val="1867"/>
              <a:buNone/>
              <a:defRPr sz="1867"/>
            </a:lvl1pPr>
            <a:lvl2pPr indent="-228600" lvl="1" marL="914400" algn="l">
              <a:spcBef>
                <a:spcPts val="320"/>
              </a:spcBef>
              <a:spcAft>
                <a:spcPts val="0"/>
              </a:spcAft>
              <a:buClr>
                <a:schemeClr val="dk1"/>
              </a:buClr>
              <a:buSzPts val="1600"/>
              <a:buNone/>
              <a:defRPr sz="1600"/>
            </a:lvl2pPr>
            <a:lvl3pPr indent="-228600" lvl="2" marL="1371600" algn="l">
              <a:spcBef>
                <a:spcPts val="267"/>
              </a:spcBef>
              <a:spcAft>
                <a:spcPts val="0"/>
              </a:spcAft>
              <a:buClr>
                <a:schemeClr val="dk1"/>
              </a:buClr>
              <a:buSzPts val="1333"/>
              <a:buNone/>
              <a:defRPr sz="1333"/>
            </a:lvl3pPr>
            <a:lvl4pPr indent="-228600" lvl="3" marL="1828800" algn="l">
              <a:spcBef>
                <a:spcPts val="240"/>
              </a:spcBef>
              <a:spcAft>
                <a:spcPts val="0"/>
              </a:spcAft>
              <a:buClr>
                <a:schemeClr val="dk1"/>
              </a:buClr>
              <a:buSzPts val="1200"/>
              <a:buNone/>
              <a:defRPr sz="1200"/>
            </a:lvl4pPr>
            <a:lvl5pPr indent="-228600" lvl="4" marL="2286000" algn="l">
              <a:spcBef>
                <a:spcPts val="240"/>
              </a:spcBef>
              <a:spcAft>
                <a:spcPts val="0"/>
              </a:spcAft>
              <a:buClr>
                <a:schemeClr val="dk1"/>
              </a:buClr>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168" name="Google Shape;168;p6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6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6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1" name="Shape 171"/>
        <p:cNvGrpSpPr/>
        <p:nvPr/>
      </p:nvGrpSpPr>
      <p:grpSpPr>
        <a:xfrm>
          <a:off x="0" y="0"/>
          <a:ext cx="0" cy="0"/>
          <a:chOff x="0" y="0"/>
          <a:chExt cx="0" cy="0"/>
        </a:xfrm>
      </p:grpSpPr>
      <p:sp>
        <p:nvSpPr>
          <p:cNvPr id="172" name="Google Shape;172;p6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61"/>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 name="Google Shape;174;p6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6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p62"/>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62"/>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6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6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6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183" name="Google Shape;183;p62"/>
          <p:cNvPicPr preferRelativeResize="0"/>
          <p:nvPr/>
        </p:nvPicPr>
        <p:blipFill rotWithShape="1">
          <a:blip r:embed="rId2">
            <a:alphaModFix/>
          </a:blip>
          <a:srcRect b="0" l="0" r="0" t="0"/>
          <a:stretch/>
        </p:blipFill>
        <p:spPr>
          <a:xfrm>
            <a:off x="5077967" y="3101618"/>
            <a:ext cx="1951712" cy="70261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4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4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47"/>
          <p:cNvSpPr/>
          <p:nvPr/>
        </p:nvSpPr>
        <p:spPr>
          <a:xfrm>
            <a:off x="0" y="6550223"/>
            <a:ext cx="12192000" cy="307777"/>
          </a:xfrm>
          <a:prstGeom prst="rect">
            <a:avLst/>
          </a:prstGeom>
          <a:gradFill>
            <a:gsLst>
              <a:gs pos="0">
                <a:schemeClr val="accent4"/>
              </a:gs>
              <a:gs pos="6000">
                <a:schemeClr val="accent4"/>
              </a:gs>
              <a:gs pos="38000">
                <a:srgbClr val="FFB47D"/>
              </a:gs>
              <a:gs pos="70000">
                <a:schemeClr val="accent2"/>
              </a:gs>
              <a:gs pos="100000">
                <a:schemeClr val="accent2"/>
              </a:gs>
            </a:gsLst>
            <a:path path="circle">
              <a:fillToRect l="100%" t="100%"/>
            </a:path>
            <a:tileRect b="-100%" r="-100%"/>
          </a:gra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56" name="Google Shape;56;p47"/>
          <p:cNvSpPr txBox="1"/>
          <p:nvPr>
            <p:ph type="title"/>
          </p:nvPr>
        </p:nvSpPr>
        <p:spPr>
          <a:xfrm>
            <a:off x="110741" y="674719"/>
            <a:ext cx="10515600" cy="6400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Open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7"/>
          <p:cNvSpPr txBox="1"/>
          <p:nvPr>
            <p:ph idx="10" type="dt"/>
          </p:nvPr>
        </p:nvSpPr>
        <p:spPr>
          <a:xfrm>
            <a:off x="952500" y="63676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47"/>
          <p:cNvPicPr preferRelativeResize="0"/>
          <p:nvPr/>
        </p:nvPicPr>
        <p:blipFill rotWithShape="1">
          <a:blip r:embed="rId2">
            <a:alphaModFix/>
          </a:blip>
          <a:srcRect b="0" l="0" r="0" t="0"/>
          <a:stretch/>
        </p:blipFill>
        <p:spPr>
          <a:xfrm>
            <a:off x="10907628" y="136525"/>
            <a:ext cx="1099021" cy="365124"/>
          </a:xfrm>
          <a:prstGeom prst="rect">
            <a:avLst/>
          </a:prstGeom>
          <a:noFill/>
          <a:ln>
            <a:noFill/>
          </a:ln>
        </p:spPr>
      </p:pic>
      <p:pic>
        <p:nvPicPr>
          <p:cNvPr id="61" name="Google Shape;61;p47"/>
          <p:cNvPicPr preferRelativeResize="0"/>
          <p:nvPr/>
        </p:nvPicPr>
        <p:blipFill rotWithShape="1">
          <a:blip r:embed="rId3">
            <a:alphaModFix/>
          </a:blip>
          <a:srcRect b="0" l="0" r="0" t="0"/>
          <a:stretch/>
        </p:blipFill>
        <p:spPr>
          <a:xfrm>
            <a:off x="453833" y="314420"/>
            <a:ext cx="1235910" cy="580008"/>
          </a:xfrm>
          <a:prstGeom prst="rect">
            <a:avLst/>
          </a:prstGeom>
          <a:noFill/>
          <a:ln>
            <a:noFill/>
          </a:ln>
        </p:spPr>
      </p:pic>
      <p:sp>
        <p:nvSpPr>
          <p:cNvPr id="62" name="Google Shape;62;p47"/>
          <p:cNvSpPr/>
          <p:nvPr/>
        </p:nvSpPr>
        <p:spPr>
          <a:xfrm>
            <a:off x="0" y="587520"/>
            <a:ext cx="8153400" cy="45719"/>
          </a:xfrm>
          <a:prstGeom prst="round1Rect">
            <a:avLst>
              <a:gd fmla="val 16667" name="adj"/>
            </a:avLst>
          </a:prstGeom>
          <a:gradFill>
            <a:gsLst>
              <a:gs pos="0">
                <a:srgbClr val="FECDA8"/>
              </a:gs>
              <a:gs pos="35000">
                <a:srgbClr val="FFD78F"/>
              </a:gs>
              <a:gs pos="69000">
                <a:schemeClr val="accent4"/>
              </a:gs>
              <a:gs pos="100000">
                <a:schemeClr val="accent2"/>
              </a:gs>
            </a:gsLst>
            <a:path path="circle">
              <a:fillToRect l="100%" t="100%"/>
            </a:path>
            <a:tileRect b="-100%" r="-100%"/>
          </a:gra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3" name="Google Shape;63;p47"/>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Open Sans"/>
              <a:buNone/>
            </a:pPr>
            <a:r>
              <a:t/>
            </a:r>
            <a:endParaRPr sz="1800">
              <a:solidFill>
                <a:schemeClr val="lt1"/>
              </a:solidFill>
              <a:latin typeface="Calibri"/>
              <a:ea typeface="Calibri"/>
              <a:cs typeface="Calibri"/>
              <a:sym typeface="Calibri"/>
            </a:endParaRPr>
          </a:p>
        </p:txBody>
      </p:sp>
      <p:pic>
        <p:nvPicPr>
          <p:cNvPr descr="A picture containing close&#10;&#10;Description automatically generated" id="64" name="Google Shape;64;p47"/>
          <p:cNvPicPr preferRelativeResize="0"/>
          <p:nvPr/>
        </p:nvPicPr>
        <p:blipFill rotWithShape="1">
          <a:blip r:embed="rId4">
            <a:alphaModFix amt="10000"/>
          </a:blip>
          <a:srcRect b="0" l="0" r="0" t="0"/>
          <a:stretch/>
        </p:blipFill>
        <p:spPr>
          <a:xfrm>
            <a:off x="1786119" y="630930"/>
            <a:ext cx="8619762" cy="5596139"/>
          </a:xfrm>
          <a:prstGeom prst="rect">
            <a:avLst/>
          </a:prstGeom>
          <a:noFill/>
          <a:ln>
            <a:noFill/>
          </a:ln>
        </p:spPr>
      </p:pic>
      <p:pic>
        <p:nvPicPr>
          <p:cNvPr id="65" name="Google Shape;65;p47"/>
          <p:cNvPicPr preferRelativeResize="0"/>
          <p:nvPr/>
        </p:nvPicPr>
        <p:blipFill rotWithShape="1">
          <a:blip r:embed="rId5">
            <a:alphaModFix/>
          </a:blip>
          <a:srcRect b="0" l="0" r="0" t="0"/>
          <a:stretch/>
        </p:blipFill>
        <p:spPr>
          <a:xfrm>
            <a:off x="10330542" y="173638"/>
            <a:ext cx="1600768" cy="64008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2" name="Google Shape;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3" name="Google Shape;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4" name="Google Shape;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0"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0"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0"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0"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0"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0"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0"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6" name="Shape 96"/>
        <p:cNvGrpSpPr/>
        <p:nvPr/>
      </p:nvGrpSpPr>
      <p:grpSpPr>
        <a:xfrm>
          <a:off x="0" y="0"/>
          <a:ext cx="0" cy="0"/>
          <a:chOff x="0" y="0"/>
          <a:chExt cx="0" cy="0"/>
        </a:xfrm>
      </p:grpSpPr>
      <p:sp>
        <p:nvSpPr>
          <p:cNvPr id="97" name="Google Shape;97;p39"/>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5867"/>
              <a:buFont typeface="Calibri"/>
              <a:buNone/>
              <a:defRPr b="0" i="0" sz="5867"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3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99554" lvl="0" marL="457200" marR="0" rtl="0" algn="l">
              <a:spcBef>
                <a:spcPts val="853"/>
              </a:spcBef>
              <a:spcAft>
                <a:spcPts val="0"/>
              </a:spcAft>
              <a:buClr>
                <a:schemeClr val="dk1"/>
              </a:buClr>
              <a:buSzPts val="4267"/>
              <a:buFont typeface="Arial"/>
              <a:buChar char="•"/>
              <a:defRPr b="0" i="0" sz="4267" u="none" cap="none" strike="noStrike">
                <a:solidFill>
                  <a:schemeClr val="dk1"/>
                </a:solidFill>
                <a:latin typeface="Calibri"/>
                <a:ea typeface="Calibri"/>
                <a:cs typeface="Calibri"/>
                <a:sym typeface="Calibri"/>
              </a:defRPr>
            </a:lvl1pPr>
            <a:lvl2pPr indent="-465645" lvl="1" marL="914400" marR="0" rtl="0" algn="l">
              <a:spcBef>
                <a:spcPts val="747"/>
              </a:spcBef>
              <a:spcAft>
                <a:spcPts val="0"/>
              </a:spcAft>
              <a:buClr>
                <a:schemeClr val="dk1"/>
              </a:buClr>
              <a:buSzPts val="3733"/>
              <a:buFont typeface="Arial"/>
              <a:buChar char="–"/>
              <a:defRPr b="0" i="0" sz="3733" u="none" cap="none" strike="noStrike">
                <a:solidFill>
                  <a:schemeClr val="dk1"/>
                </a:solidFill>
                <a:latin typeface="Calibri"/>
                <a:ea typeface="Calibri"/>
                <a:cs typeface="Calibri"/>
                <a:sym typeface="Calibri"/>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99" name="Google Shape;99;p3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6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3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6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3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600">
                <a:solidFill>
                  <a:srgbClr val="888888"/>
                </a:solidFill>
                <a:latin typeface="Calibri"/>
                <a:ea typeface="Calibri"/>
                <a:cs typeface="Calibri"/>
                <a:sym typeface="Calibri"/>
              </a:defRPr>
            </a:lvl1pPr>
            <a:lvl2pPr indent="0" lvl="1" marL="0" marR="0" rtl="0" algn="r">
              <a:spcBef>
                <a:spcPts val="0"/>
              </a:spcBef>
              <a:buNone/>
              <a:defRPr sz="1600">
                <a:solidFill>
                  <a:srgbClr val="888888"/>
                </a:solidFill>
                <a:latin typeface="Calibri"/>
                <a:ea typeface="Calibri"/>
                <a:cs typeface="Calibri"/>
                <a:sym typeface="Calibri"/>
              </a:defRPr>
            </a:lvl2pPr>
            <a:lvl3pPr indent="0" lvl="2" marL="0" marR="0" rtl="0" algn="r">
              <a:spcBef>
                <a:spcPts val="0"/>
              </a:spcBef>
              <a:buNone/>
              <a:defRPr sz="1600">
                <a:solidFill>
                  <a:srgbClr val="888888"/>
                </a:solidFill>
                <a:latin typeface="Calibri"/>
                <a:ea typeface="Calibri"/>
                <a:cs typeface="Calibri"/>
                <a:sym typeface="Calibri"/>
              </a:defRPr>
            </a:lvl3pPr>
            <a:lvl4pPr indent="0" lvl="3" marL="0" marR="0" rtl="0" algn="r">
              <a:spcBef>
                <a:spcPts val="0"/>
              </a:spcBef>
              <a:buNone/>
              <a:defRPr sz="1600">
                <a:solidFill>
                  <a:srgbClr val="888888"/>
                </a:solidFill>
                <a:latin typeface="Calibri"/>
                <a:ea typeface="Calibri"/>
                <a:cs typeface="Calibri"/>
                <a:sym typeface="Calibri"/>
              </a:defRPr>
            </a:lvl4pPr>
            <a:lvl5pPr indent="0" lvl="4" marL="0" marR="0" rtl="0" algn="r">
              <a:spcBef>
                <a:spcPts val="0"/>
              </a:spcBef>
              <a:buNone/>
              <a:defRPr sz="1600">
                <a:solidFill>
                  <a:srgbClr val="888888"/>
                </a:solidFill>
                <a:latin typeface="Calibri"/>
                <a:ea typeface="Calibri"/>
                <a:cs typeface="Calibri"/>
                <a:sym typeface="Calibri"/>
              </a:defRPr>
            </a:lvl5pPr>
            <a:lvl6pPr indent="0" lvl="5" marL="0" marR="0" rtl="0" algn="r">
              <a:spcBef>
                <a:spcPts val="0"/>
              </a:spcBef>
              <a:buNone/>
              <a:defRPr sz="1600">
                <a:solidFill>
                  <a:srgbClr val="888888"/>
                </a:solidFill>
                <a:latin typeface="Calibri"/>
                <a:ea typeface="Calibri"/>
                <a:cs typeface="Calibri"/>
                <a:sym typeface="Calibri"/>
              </a:defRPr>
            </a:lvl6pPr>
            <a:lvl7pPr indent="0" lvl="6" marL="0" marR="0" rtl="0" algn="r">
              <a:spcBef>
                <a:spcPts val="0"/>
              </a:spcBef>
              <a:buNone/>
              <a:defRPr sz="1600">
                <a:solidFill>
                  <a:srgbClr val="888888"/>
                </a:solidFill>
                <a:latin typeface="Calibri"/>
                <a:ea typeface="Calibri"/>
                <a:cs typeface="Calibri"/>
                <a:sym typeface="Calibri"/>
              </a:defRPr>
            </a:lvl7pPr>
            <a:lvl8pPr indent="0" lvl="7" marL="0" marR="0" rtl="0" algn="r">
              <a:spcBef>
                <a:spcPts val="0"/>
              </a:spcBef>
              <a:buNone/>
              <a:defRPr sz="1600">
                <a:solidFill>
                  <a:srgbClr val="888888"/>
                </a:solidFill>
                <a:latin typeface="Calibri"/>
                <a:ea typeface="Calibri"/>
                <a:cs typeface="Calibri"/>
                <a:sym typeface="Calibri"/>
              </a:defRPr>
            </a:lvl8pPr>
            <a:lvl9pPr indent="0" lvl="8" marL="0" marR="0" rtl="0" algn="r">
              <a:spcBef>
                <a:spcPts val="0"/>
              </a:spcBef>
              <a:buNone/>
              <a:defRPr sz="16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39"/>
          <p:cNvSpPr txBox="1"/>
          <p:nvPr/>
        </p:nvSpPr>
        <p:spPr>
          <a:xfrm>
            <a:off x="-12200" y="6951663"/>
            <a:ext cx="11186167" cy="666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67">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US" sz="1867">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44.jpg"/><Relationship Id="rId5" Type="http://schemas.openxmlformats.org/officeDocument/2006/relationships/image" Target="../media/image56.png"/><Relationship Id="rId6" Type="http://schemas.openxmlformats.org/officeDocument/2006/relationships/image" Target="../media/image41.jpg"/><Relationship Id="rId7" Type="http://schemas.openxmlformats.org/officeDocument/2006/relationships/image" Target="../media/image4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43.jpg"/><Relationship Id="rId5" Type="http://schemas.openxmlformats.org/officeDocument/2006/relationships/image" Target="../media/image47.jpg"/><Relationship Id="rId6" Type="http://schemas.openxmlformats.org/officeDocument/2006/relationships/image" Target="../media/image49.jpg"/><Relationship Id="rId7"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62.jpg"/><Relationship Id="rId5" Type="http://schemas.openxmlformats.org/officeDocument/2006/relationships/image" Target="../media/image48.jpg"/><Relationship Id="rId6" Type="http://schemas.openxmlformats.org/officeDocument/2006/relationships/image" Target="../media/image55.jpg"/><Relationship Id="rId7" Type="http://schemas.openxmlformats.org/officeDocument/2006/relationships/image" Target="../media/image5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7.png"/><Relationship Id="rId5" Type="http://schemas.openxmlformats.org/officeDocument/2006/relationships/image" Target="../media/image24.jpg"/><Relationship Id="rId6"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unsafe.fstestdomain.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unsafe.fstestdomain.com/" TargetMode="External"/><Relationship Id="rId4" Type="http://schemas.openxmlformats.org/officeDocument/2006/relationships/image" Target="../media/image67.jpg"/><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mailto:FTEL.HIFPT.VANHANH@FPT.COM.VN" TargetMode="External"/><Relationship Id="rId4" Type="http://schemas.openxmlformats.org/officeDocument/2006/relationships/hyperlink" Target="mailto:OanhLTN3@fpt.com.vn" TargetMode="External"/><Relationship Id="rId5" Type="http://schemas.openxmlformats.org/officeDocument/2006/relationships/image" Target="../media/image6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unsafe.fstestdomain.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unsafe.fstestdomain.com/" TargetMode="External"/><Relationship Id="rId4" Type="http://schemas.openxmlformats.org/officeDocument/2006/relationships/image" Target="../media/image67.jpg"/><Relationship Id="rId5" Type="http://schemas.openxmlformats.org/officeDocument/2006/relationships/image" Target="../media/image5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mailto:FTEL.HIFPT.VANHANH@FPT.COM.VN" TargetMode="External"/><Relationship Id="rId4" Type="http://schemas.openxmlformats.org/officeDocument/2006/relationships/hyperlink" Target="mailto:OanhLTN3@fpt.com.vn" TargetMode="External"/><Relationship Id="rId5"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mailto:ftel.f-safe.htkt@fpt.com.v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unsafe.fstestdomain.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mailto:CanhNX6@fp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8.jp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2.png"/><Relationship Id="rId9" Type="http://schemas.openxmlformats.org/officeDocument/2006/relationships/image" Target="../media/image24.jp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77.jpg"/><Relationship Id="rId4" Type="http://schemas.openxmlformats.org/officeDocument/2006/relationships/hyperlink" Target="mailto:CanhNX6@fpt.com" TargetMode="External"/></Relationships>
</file>

<file path=ppt/slides/_rels/slide6.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46.png"/><Relationship Id="rId7"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36.jpg"/><Relationship Id="rId5" Type="http://schemas.openxmlformats.org/officeDocument/2006/relationships/image" Target="../media/image32.jpg"/><Relationship Id="rId6" Type="http://schemas.openxmlformats.org/officeDocument/2006/relationships/image" Target="../media/image56.png"/><Relationship Id="rId7" Type="http://schemas.openxmlformats.org/officeDocument/2006/relationships/image" Target="../media/image3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jpg"/><Relationship Id="rId4" Type="http://schemas.openxmlformats.org/officeDocument/2006/relationships/image" Target="../media/image15.jpg"/><Relationship Id="rId5" Type="http://schemas.openxmlformats.org/officeDocument/2006/relationships/image" Target="../media/image56.png"/><Relationship Id="rId6" Type="http://schemas.openxmlformats.org/officeDocument/2006/relationships/image" Target="../media/image39.jpg"/><Relationship Id="rId7"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5485179" y="374901"/>
            <a:ext cx="6119180" cy="1390476"/>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00000"/>
              <a:buFont typeface="Calibri"/>
              <a:buNone/>
            </a:pPr>
            <a:r>
              <a:rPr lang="en-US"/>
              <a:t>Các lỗi hay gặp khi đăng ký F-Safe</a:t>
            </a:r>
            <a:endParaRPr/>
          </a:p>
        </p:txBody>
      </p:sp>
      <p:sp>
        <p:nvSpPr>
          <p:cNvPr id="189" name="Google Shape;189;p16"/>
          <p:cNvSpPr txBox="1"/>
          <p:nvPr>
            <p:ph idx="1" type="body"/>
          </p:nvPr>
        </p:nvSpPr>
        <p:spPr>
          <a:xfrm>
            <a:off x="598622" y="2207358"/>
            <a:ext cx="11198365" cy="4479348"/>
          </a:xfrm>
          <a:prstGeom prst="rect">
            <a:avLst/>
          </a:prstGeom>
          <a:noFill/>
          <a:ln>
            <a:noFill/>
          </a:ln>
        </p:spPr>
        <p:txBody>
          <a:bodyPr anchorCtr="0" anchor="t" bIns="45700" lIns="91425" spcFirstLastPara="1" rIns="91425" wrap="square" tIns="45700">
            <a:normAutofit fontScale="92500" lnSpcReduction="10000"/>
          </a:bodyPr>
          <a:lstStyle/>
          <a:p>
            <a:pPr indent="-457220" lvl="0" marL="457189" rtl="0" algn="l">
              <a:spcBef>
                <a:spcPts val="0"/>
              </a:spcBef>
              <a:spcAft>
                <a:spcPts val="0"/>
              </a:spcAft>
              <a:buClr>
                <a:srgbClr val="31859B"/>
              </a:buClr>
              <a:buSzPct val="99115"/>
              <a:buChar char="•"/>
            </a:pPr>
            <a:r>
              <a:rPr lang="en-US"/>
              <a:t>Không tự đăng ký được F-Safe trên Hi FPT:</a:t>
            </a:r>
            <a:endParaRPr/>
          </a:p>
          <a:p>
            <a:pPr indent="-685844" lvl="0" marL="685783" rtl="0" algn="l">
              <a:spcBef>
                <a:spcPts val="493"/>
              </a:spcBef>
              <a:spcAft>
                <a:spcPts val="0"/>
              </a:spcAft>
              <a:buClr>
                <a:srgbClr val="31859B"/>
              </a:buClr>
              <a:buSzPct val="100000"/>
              <a:buFont typeface="Calibri"/>
              <a:buAutoNum type="alphaLcPeriod"/>
            </a:pPr>
            <a:r>
              <a:rPr lang="en-US" sz="2667"/>
              <a:t>Nhận được thông báo: Chưa đủ điều kiện sử dụng dịch vụ F-Safe (Modem hoặc gói cước không đủ điều kiện…)</a:t>
            </a:r>
            <a:endParaRPr/>
          </a:p>
          <a:p>
            <a:pPr indent="-685844" lvl="0" marL="685783" rtl="0" algn="l">
              <a:spcBef>
                <a:spcPts val="493"/>
              </a:spcBef>
              <a:spcAft>
                <a:spcPts val="0"/>
              </a:spcAft>
              <a:buClr>
                <a:srgbClr val="31859B"/>
              </a:buClr>
              <a:buSzPct val="100000"/>
              <a:buFont typeface="Calibri"/>
              <a:buAutoNum type="alphaLcPeriod"/>
            </a:pPr>
            <a:r>
              <a:rPr lang="en-US" sz="2667"/>
              <a:t>Kiểm tra:</a:t>
            </a:r>
            <a:endParaRPr/>
          </a:p>
          <a:p>
            <a:pPr indent="-457250" lvl="0" marL="457189" rtl="0" algn="l">
              <a:spcBef>
                <a:spcPts val="493"/>
              </a:spcBef>
              <a:spcAft>
                <a:spcPts val="0"/>
              </a:spcAft>
              <a:buClr>
                <a:srgbClr val="31859B"/>
              </a:buClr>
              <a:buSzPct val="100000"/>
              <a:buFont typeface="Noto Sans Symbols"/>
              <a:buChar char="✔"/>
            </a:pPr>
            <a:r>
              <a:rPr lang="en-US" sz="2667"/>
              <a:t>Kiểm tra lại thông tin về gói cước (Super80, Super100, Super150), modem G-97RG6W và AC1000F (phải chạy firmware mới nhất, tối thiểu đang chạy FW R4.2.23.079p (G-97RG6W) và VT5.5.10302NA (AC1000F).</a:t>
            </a:r>
            <a:endParaRPr/>
          </a:p>
          <a:p>
            <a:pPr indent="-457250" lvl="0" marL="457189" rtl="0" algn="l">
              <a:spcBef>
                <a:spcPts val="493"/>
              </a:spcBef>
              <a:spcAft>
                <a:spcPts val="0"/>
              </a:spcAft>
              <a:buClr>
                <a:srgbClr val="31859B"/>
              </a:buClr>
              <a:buSzPct val="100000"/>
              <a:buFont typeface="Noto Sans Symbols"/>
              <a:buChar char="✔"/>
            </a:pPr>
            <a:r>
              <a:rPr lang="en-US" sz="2667"/>
              <a:t>Kiểm tra lại thông tin PĐK F-Safe trên Inside của hợp đồng đã có hay chưa? Và nếu đã có thì xem kênh bán F-Safe là gì, ngày bán là khi nào, tình trạng F-Safe đã kích hoạt hay chưa?</a:t>
            </a:r>
            <a:endParaRPr/>
          </a:p>
          <a:p>
            <a:pPr indent="0" lvl="0" marL="0" rtl="0" algn="l">
              <a:spcBef>
                <a:spcPts val="493"/>
              </a:spcBef>
              <a:spcAft>
                <a:spcPts val="0"/>
              </a:spcAft>
              <a:buClr>
                <a:srgbClr val="31859B"/>
              </a:buClr>
              <a:buSzPct val="100000"/>
              <a:buNone/>
            </a:pPr>
            <a:r>
              <a:rPr lang="en-US" sz="2667"/>
              <a:t>	</a:t>
            </a:r>
            <a:endParaRPr/>
          </a:p>
          <a:p>
            <a:pPr indent="-237923" lvl="0" marL="457189" rtl="0" algn="l">
              <a:spcBef>
                <a:spcPts val="691"/>
              </a:spcBef>
              <a:spcAft>
                <a:spcPts val="0"/>
              </a:spcAft>
              <a:buClr>
                <a:srgbClr val="31859B"/>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A picture containing text, book&#10;&#10;Description automatically generated" id="328" name="Google Shape;328;p9"/>
          <p:cNvPicPr preferRelativeResize="0"/>
          <p:nvPr/>
        </p:nvPicPr>
        <p:blipFill rotWithShape="1">
          <a:blip r:embed="rId3">
            <a:alphaModFix amt="3000"/>
          </a:blip>
          <a:srcRect b="0" l="0" r="0" t="0"/>
          <a:stretch/>
        </p:blipFill>
        <p:spPr>
          <a:xfrm>
            <a:off x="-555392" y="-753254"/>
            <a:ext cx="13685520" cy="9123680"/>
          </a:xfrm>
          <a:prstGeom prst="rect">
            <a:avLst/>
          </a:prstGeom>
          <a:noFill/>
          <a:ln>
            <a:noFill/>
          </a:ln>
        </p:spPr>
      </p:pic>
      <p:sp>
        <p:nvSpPr>
          <p:cNvPr id="329" name="Google Shape;329;p9"/>
          <p:cNvSpPr txBox="1"/>
          <p:nvPr/>
        </p:nvSpPr>
        <p:spPr>
          <a:xfrm>
            <a:off x="655241" y="5831091"/>
            <a:ext cx="28230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Khách hàng click vào mục “Quản lý modem” trên Hi FPT</a:t>
            </a:r>
            <a:endParaRPr/>
          </a:p>
        </p:txBody>
      </p:sp>
      <p:sp>
        <p:nvSpPr>
          <p:cNvPr id="330" name="Google Shape;330;p9"/>
          <p:cNvSpPr txBox="1"/>
          <p:nvPr/>
        </p:nvSpPr>
        <p:spPr>
          <a:xfrm>
            <a:off x="4354583" y="5831091"/>
            <a:ext cx="2823099"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Tại màn hình “Quản lý HĐ”, click vào biểu tượng Wifi (Internet) để sử dụng F-safe</a:t>
            </a:r>
            <a:endParaRPr/>
          </a:p>
        </p:txBody>
      </p:sp>
      <p:sp>
        <p:nvSpPr>
          <p:cNvPr id="331" name="Google Shape;331;p9"/>
          <p:cNvSpPr txBox="1"/>
          <p:nvPr/>
        </p:nvSpPr>
        <p:spPr>
          <a:xfrm>
            <a:off x="7893127" y="5837857"/>
            <a:ext cx="373270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Ở màn hình “Quản lý modem” của hợp đồng, biểu tượng F-safe sáng là dấu hiệu bạn đã active F-safe.</a:t>
            </a:r>
            <a:endParaRPr/>
          </a:p>
        </p:txBody>
      </p:sp>
      <p:sp>
        <p:nvSpPr>
          <p:cNvPr id="332" name="Google Shape;332;p9"/>
          <p:cNvSpPr/>
          <p:nvPr/>
        </p:nvSpPr>
        <p:spPr>
          <a:xfrm>
            <a:off x="10009431" y="3660252"/>
            <a:ext cx="566504" cy="575568"/>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33" name="Google Shape;333;p9"/>
          <p:cNvSpPr/>
          <p:nvPr/>
        </p:nvSpPr>
        <p:spPr>
          <a:xfrm>
            <a:off x="4873425" y="4661166"/>
            <a:ext cx="450593" cy="53857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34" name="Google Shape;334;p9"/>
          <p:cNvSpPr txBox="1"/>
          <p:nvPr/>
        </p:nvSpPr>
        <p:spPr>
          <a:xfrm>
            <a:off x="551895" y="895656"/>
            <a:ext cx="1108821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2060"/>
                </a:solidFill>
                <a:latin typeface="Arial"/>
                <a:ea typeface="Arial"/>
                <a:cs typeface="Arial"/>
                <a:sym typeface="Arial"/>
              </a:rPr>
              <a:t>Ngoài ra, trong trường hợp khách hàng có nhiều HĐ sử dụng Internet, khách hàng có thể lựa chọn hợp đồng tương ứng vào F-safe thông qua click vào “Quản lý modem”</a:t>
            </a:r>
            <a:endParaRPr/>
          </a:p>
        </p:txBody>
      </p:sp>
      <p:sp>
        <p:nvSpPr>
          <p:cNvPr id="335" name="Google Shape;335;p9"/>
          <p:cNvSpPr txBox="1"/>
          <p:nvPr/>
        </p:nvSpPr>
        <p:spPr>
          <a:xfrm>
            <a:off x="838200" y="233172"/>
            <a:ext cx="10515600" cy="72682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800"/>
              <a:buFont typeface="Montserrat Black"/>
              <a:buNone/>
            </a:pPr>
            <a:r>
              <a:rPr b="1" lang="en-US" sz="2800">
                <a:solidFill>
                  <a:srgbClr val="002060"/>
                </a:solidFill>
                <a:latin typeface="Montserrat Black"/>
                <a:ea typeface="Montserrat Black"/>
                <a:cs typeface="Montserrat Black"/>
                <a:sym typeface="Montserrat Black"/>
              </a:rPr>
              <a:t>HƯỚNG DẪN CÁCH VÀO </a:t>
            </a:r>
            <a:r>
              <a:rPr b="1" lang="en-US" sz="2800">
                <a:solidFill>
                  <a:srgbClr val="F37021"/>
                </a:solidFill>
                <a:latin typeface="Montserrat Black"/>
                <a:ea typeface="Montserrat Black"/>
                <a:cs typeface="Montserrat Black"/>
                <a:sym typeface="Montserrat Black"/>
              </a:rPr>
              <a:t>f-safe</a:t>
            </a:r>
            <a:r>
              <a:rPr b="1" lang="en-US" sz="2800">
                <a:solidFill>
                  <a:srgbClr val="002060"/>
                </a:solidFill>
                <a:latin typeface="Montserrat Black"/>
                <a:ea typeface="Montserrat Black"/>
                <a:cs typeface="Montserrat Black"/>
                <a:sym typeface="Montserrat Black"/>
              </a:rPr>
              <a:t> (Cách 2)</a:t>
            </a:r>
            <a:endParaRPr/>
          </a:p>
        </p:txBody>
      </p:sp>
      <p:grpSp>
        <p:nvGrpSpPr>
          <p:cNvPr id="336" name="Google Shape;336;p9"/>
          <p:cNvGrpSpPr/>
          <p:nvPr/>
        </p:nvGrpSpPr>
        <p:grpSpPr>
          <a:xfrm>
            <a:off x="1058013" y="1700228"/>
            <a:ext cx="2027396" cy="3971643"/>
            <a:chOff x="1058013" y="1700228"/>
            <a:chExt cx="2027396" cy="3971643"/>
          </a:xfrm>
        </p:grpSpPr>
        <p:pic>
          <p:nvPicPr>
            <p:cNvPr id="337" name="Google Shape;337;p9"/>
            <p:cNvPicPr preferRelativeResize="0"/>
            <p:nvPr/>
          </p:nvPicPr>
          <p:blipFill rotWithShape="1">
            <a:blip r:embed="rId4">
              <a:alphaModFix/>
            </a:blip>
            <a:srcRect b="0" l="0" r="0" t="0"/>
            <a:stretch/>
          </p:blipFill>
          <p:spPr>
            <a:xfrm>
              <a:off x="1162050" y="1779771"/>
              <a:ext cx="1809483" cy="3820929"/>
            </a:xfrm>
            <a:prstGeom prst="rect">
              <a:avLst/>
            </a:prstGeom>
            <a:noFill/>
            <a:ln>
              <a:noFill/>
            </a:ln>
          </p:spPr>
        </p:pic>
        <p:pic>
          <p:nvPicPr>
            <p:cNvPr id="338" name="Google Shape;338;p9"/>
            <p:cNvPicPr preferRelativeResize="0"/>
            <p:nvPr/>
          </p:nvPicPr>
          <p:blipFill rotWithShape="1">
            <a:blip r:embed="rId5">
              <a:alphaModFix/>
            </a:blip>
            <a:srcRect b="0" l="0" r="0" t="0"/>
            <a:stretch/>
          </p:blipFill>
          <p:spPr>
            <a:xfrm>
              <a:off x="1058013" y="1700228"/>
              <a:ext cx="2027396" cy="3971643"/>
            </a:xfrm>
            <a:prstGeom prst="rect">
              <a:avLst/>
            </a:prstGeom>
            <a:noFill/>
            <a:ln>
              <a:noFill/>
            </a:ln>
          </p:spPr>
        </p:pic>
      </p:grpSp>
      <p:sp>
        <p:nvSpPr>
          <p:cNvPr id="339" name="Google Shape;339;p9"/>
          <p:cNvSpPr/>
          <p:nvPr/>
        </p:nvSpPr>
        <p:spPr>
          <a:xfrm>
            <a:off x="1200150" y="3745500"/>
            <a:ext cx="366713" cy="490320"/>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340" name="Google Shape;340;p9"/>
          <p:cNvGrpSpPr/>
          <p:nvPr/>
        </p:nvGrpSpPr>
        <p:grpSpPr>
          <a:xfrm>
            <a:off x="4753109" y="1782337"/>
            <a:ext cx="2027396" cy="3971643"/>
            <a:chOff x="4753109" y="1782337"/>
            <a:chExt cx="2027396" cy="3971643"/>
          </a:xfrm>
        </p:grpSpPr>
        <p:pic>
          <p:nvPicPr>
            <p:cNvPr id="341" name="Google Shape;341;p9"/>
            <p:cNvPicPr preferRelativeResize="0"/>
            <p:nvPr/>
          </p:nvPicPr>
          <p:blipFill rotWithShape="1">
            <a:blip r:embed="rId6">
              <a:alphaModFix/>
            </a:blip>
            <a:srcRect b="0" l="0" r="0" t="0"/>
            <a:stretch/>
          </p:blipFill>
          <p:spPr>
            <a:xfrm>
              <a:off x="4852579" y="1866215"/>
              <a:ext cx="1827109" cy="3805655"/>
            </a:xfrm>
            <a:prstGeom prst="rect">
              <a:avLst/>
            </a:prstGeom>
            <a:noFill/>
            <a:ln>
              <a:noFill/>
            </a:ln>
          </p:spPr>
        </p:pic>
        <p:pic>
          <p:nvPicPr>
            <p:cNvPr id="342" name="Google Shape;342;p9"/>
            <p:cNvPicPr preferRelativeResize="0"/>
            <p:nvPr/>
          </p:nvPicPr>
          <p:blipFill rotWithShape="1">
            <a:blip r:embed="rId5">
              <a:alphaModFix/>
            </a:blip>
            <a:srcRect b="0" l="0" r="0" t="0"/>
            <a:stretch/>
          </p:blipFill>
          <p:spPr>
            <a:xfrm>
              <a:off x="4753109" y="1782337"/>
              <a:ext cx="2027396" cy="3971643"/>
            </a:xfrm>
            <a:prstGeom prst="rect">
              <a:avLst/>
            </a:prstGeom>
            <a:noFill/>
            <a:ln>
              <a:noFill/>
            </a:ln>
          </p:spPr>
        </p:pic>
      </p:grpSp>
      <p:sp>
        <p:nvSpPr>
          <p:cNvPr id="343" name="Google Shape;343;p9"/>
          <p:cNvSpPr/>
          <p:nvPr/>
        </p:nvSpPr>
        <p:spPr>
          <a:xfrm>
            <a:off x="5123992" y="3176587"/>
            <a:ext cx="366713" cy="373043"/>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344" name="Google Shape;344;p9"/>
          <p:cNvGrpSpPr/>
          <p:nvPr/>
        </p:nvGrpSpPr>
        <p:grpSpPr>
          <a:xfrm>
            <a:off x="8745784" y="1784405"/>
            <a:ext cx="2027396" cy="3971643"/>
            <a:chOff x="8745784" y="1784405"/>
            <a:chExt cx="2027396" cy="3971643"/>
          </a:xfrm>
        </p:grpSpPr>
        <p:pic>
          <p:nvPicPr>
            <p:cNvPr id="345" name="Google Shape;345;p9"/>
            <p:cNvPicPr preferRelativeResize="0"/>
            <p:nvPr/>
          </p:nvPicPr>
          <p:blipFill rotWithShape="1">
            <a:blip r:embed="rId7">
              <a:alphaModFix/>
            </a:blip>
            <a:srcRect b="0" l="0" r="0" t="0"/>
            <a:stretch/>
          </p:blipFill>
          <p:spPr>
            <a:xfrm>
              <a:off x="8823972" y="1866214"/>
              <a:ext cx="1871019" cy="3805655"/>
            </a:xfrm>
            <a:prstGeom prst="rect">
              <a:avLst/>
            </a:prstGeom>
            <a:noFill/>
            <a:ln>
              <a:noFill/>
            </a:ln>
          </p:spPr>
        </p:pic>
        <p:pic>
          <p:nvPicPr>
            <p:cNvPr id="346" name="Google Shape;346;p9"/>
            <p:cNvPicPr preferRelativeResize="0"/>
            <p:nvPr/>
          </p:nvPicPr>
          <p:blipFill rotWithShape="1">
            <a:blip r:embed="rId5">
              <a:alphaModFix/>
            </a:blip>
            <a:srcRect b="0" l="0" r="0" t="0"/>
            <a:stretch/>
          </p:blipFill>
          <p:spPr>
            <a:xfrm>
              <a:off x="8745784" y="1784405"/>
              <a:ext cx="2027396" cy="3971643"/>
            </a:xfrm>
            <a:prstGeom prst="rect">
              <a:avLst/>
            </a:prstGeom>
            <a:noFill/>
            <a:ln>
              <a:noFill/>
            </a:ln>
          </p:spPr>
        </p:pic>
      </p:grpSp>
      <p:sp>
        <p:nvSpPr>
          <p:cNvPr id="347" name="Google Shape;347;p9"/>
          <p:cNvSpPr/>
          <p:nvPr/>
        </p:nvSpPr>
        <p:spPr>
          <a:xfrm>
            <a:off x="10080751" y="2380995"/>
            <a:ext cx="366713" cy="373043"/>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48" name="Google Shape;348;p9"/>
          <p:cNvSpPr/>
          <p:nvPr/>
        </p:nvSpPr>
        <p:spPr>
          <a:xfrm>
            <a:off x="7388723" y="3475623"/>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49" name="Google Shape;349;p9"/>
          <p:cNvSpPr/>
          <p:nvPr/>
        </p:nvSpPr>
        <p:spPr>
          <a:xfrm>
            <a:off x="3544837" y="3486085"/>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A picture containing text, book&#10;&#10;Description automatically generated" id="354" name="Google Shape;354;p10"/>
          <p:cNvPicPr preferRelativeResize="0"/>
          <p:nvPr/>
        </p:nvPicPr>
        <p:blipFill rotWithShape="1">
          <a:blip r:embed="rId3">
            <a:alphaModFix amt="3000"/>
          </a:blip>
          <a:srcRect b="0" l="0" r="0" t="0"/>
          <a:stretch/>
        </p:blipFill>
        <p:spPr>
          <a:xfrm>
            <a:off x="-555392" y="-753254"/>
            <a:ext cx="13685520" cy="9123680"/>
          </a:xfrm>
          <a:prstGeom prst="rect">
            <a:avLst/>
          </a:prstGeom>
          <a:noFill/>
          <a:ln>
            <a:noFill/>
          </a:ln>
        </p:spPr>
      </p:pic>
      <p:sp>
        <p:nvSpPr>
          <p:cNvPr id="355" name="Google Shape;355;p10"/>
          <p:cNvSpPr/>
          <p:nvPr/>
        </p:nvSpPr>
        <p:spPr>
          <a:xfrm>
            <a:off x="7388723" y="3475623"/>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56" name="Google Shape;356;p10"/>
          <p:cNvSpPr/>
          <p:nvPr/>
        </p:nvSpPr>
        <p:spPr>
          <a:xfrm>
            <a:off x="3544837" y="3486085"/>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357" name="Google Shape;357;p10"/>
          <p:cNvGrpSpPr/>
          <p:nvPr/>
        </p:nvGrpSpPr>
        <p:grpSpPr>
          <a:xfrm>
            <a:off x="8846820" y="1871070"/>
            <a:ext cx="1844040" cy="3800802"/>
            <a:chOff x="8137087" y="1141075"/>
            <a:chExt cx="2711426" cy="4904618"/>
          </a:xfrm>
        </p:grpSpPr>
        <p:pic>
          <p:nvPicPr>
            <p:cNvPr id="358" name="Google Shape;358;p10"/>
            <p:cNvPicPr preferRelativeResize="0"/>
            <p:nvPr/>
          </p:nvPicPr>
          <p:blipFill rotWithShape="1">
            <a:blip r:embed="rId4">
              <a:alphaModFix/>
            </a:blip>
            <a:srcRect b="0" l="0" r="0" t="0"/>
            <a:stretch/>
          </p:blipFill>
          <p:spPr>
            <a:xfrm>
              <a:off x="8137087" y="1141075"/>
              <a:ext cx="2711426" cy="4904618"/>
            </a:xfrm>
            <a:prstGeom prst="rect">
              <a:avLst/>
            </a:prstGeom>
            <a:noFill/>
            <a:ln cap="flat" cmpd="sng" w="9525">
              <a:solidFill>
                <a:schemeClr val="accent1"/>
              </a:solidFill>
              <a:prstDash val="solid"/>
              <a:round/>
              <a:headEnd len="sm" w="sm" type="none"/>
              <a:tailEnd len="sm" w="sm" type="none"/>
            </a:ln>
          </p:spPr>
        </p:pic>
        <p:sp>
          <p:nvSpPr>
            <p:cNvPr id="359" name="Google Shape;359;p10"/>
            <p:cNvSpPr/>
            <p:nvPr/>
          </p:nvSpPr>
          <p:spPr>
            <a:xfrm>
              <a:off x="8770620" y="1637308"/>
              <a:ext cx="524253" cy="53857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grpSp>
        <p:nvGrpSpPr>
          <p:cNvPr id="360" name="Google Shape;360;p10"/>
          <p:cNvGrpSpPr/>
          <p:nvPr/>
        </p:nvGrpSpPr>
        <p:grpSpPr>
          <a:xfrm>
            <a:off x="4853940" y="1874520"/>
            <a:ext cx="1844039" cy="3797352"/>
            <a:chOff x="4455264" y="1133883"/>
            <a:chExt cx="2469620" cy="4894910"/>
          </a:xfrm>
        </p:grpSpPr>
        <p:pic>
          <p:nvPicPr>
            <p:cNvPr id="361" name="Google Shape;361;p10"/>
            <p:cNvPicPr preferRelativeResize="0"/>
            <p:nvPr/>
          </p:nvPicPr>
          <p:blipFill rotWithShape="1">
            <a:blip r:embed="rId5">
              <a:alphaModFix/>
            </a:blip>
            <a:srcRect b="0" l="0" r="0" t="0"/>
            <a:stretch/>
          </p:blipFill>
          <p:spPr>
            <a:xfrm>
              <a:off x="4455264" y="1133883"/>
              <a:ext cx="2469620" cy="4894910"/>
            </a:xfrm>
            <a:prstGeom prst="rect">
              <a:avLst/>
            </a:prstGeom>
            <a:noFill/>
            <a:ln cap="flat" cmpd="sng" w="9525">
              <a:solidFill>
                <a:schemeClr val="accent1"/>
              </a:solidFill>
              <a:prstDash val="solid"/>
              <a:round/>
              <a:headEnd len="sm" w="sm" type="none"/>
              <a:tailEnd len="sm" w="sm" type="none"/>
            </a:ln>
          </p:spPr>
        </p:pic>
        <p:sp>
          <p:nvSpPr>
            <p:cNvPr id="362" name="Google Shape;362;p10"/>
            <p:cNvSpPr/>
            <p:nvPr/>
          </p:nvSpPr>
          <p:spPr>
            <a:xfrm>
              <a:off x="4531930" y="1637307"/>
              <a:ext cx="450593" cy="53857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grpSp>
        <p:nvGrpSpPr>
          <p:cNvPr id="363" name="Google Shape;363;p10"/>
          <p:cNvGrpSpPr/>
          <p:nvPr/>
        </p:nvGrpSpPr>
        <p:grpSpPr>
          <a:xfrm>
            <a:off x="1150620" y="1775459"/>
            <a:ext cx="1827670" cy="3787141"/>
            <a:chOff x="837973" y="1141075"/>
            <a:chExt cx="2474518" cy="4904618"/>
          </a:xfrm>
        </p:grpSpPr>
        <p:pic>
          <p:nvPicPr>
            <p:cNvPr id="364" name="Google Shape;364;p10"/>
            <p:cNvPicPr preferRelativeResize="0"/>
            <p:nvPr/>
          </p:nvPicPr>
          <p:blipFill rotWithShape="1">
            <a:blip r:embed="rId6">
              <a:alphaModFix/>
            </a:blip>
            <a:srcRect b="0" l="0" r="0" t="0"/>
            <a:stretch/>
          </p:blipFill>
          <p:spPr>
            <a:xfrm>
              <a:off x="837973" y="1141075"/>
              <a:ext cx="2474518" cy="4904618"/>
            </a:xfrm>
            <a:prstGeom prst="rect">
              <a:avLst/>
            </a:prstGeom>
            <a:noFill/>
            <a:ln cap="flat" cmpd="sng" w="9525">
              <a:solidFill>
                <a:schemeClr val="accent1"/>
              </a:solidFill>
              <a:prstDash val="solid"/>
              <a:round/>
              <a:headEnd len="sm" w="sm" type="none"/>
              <a:tailEnd len="sm" w="sm" type="none"/>
            </a:ln>
          </p:spPr>
        </p:pic>
        <p:sp>
          <p:nvSpPr>
            <p:cNvPr id="365" name="Google Shape;365;p10"/>
            <p:cNvSpPr/>
            <p:nvPr/>
          </p:nvSpPr>
          <p:spPr>
            <a:xfrm>
              <a:off x="2508005" y="1797106"/>
              <a:ext cx="450593" cy="53857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sp>
        <p:nvSpPr>
          <p:cNvPr id="366" name="Google Shape;366;p10"/>
          <p:cNvSpPr txBox="1"/>
          <p:nvPr/>
        </p:nvSpPr>
        <p:spPr>
          <a:xfrm>
            <a:off x="838200" y="411627"/>
            <a:ext cx="10515600" cy="72682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Montserrat Black"/>
              <a:buNone/>
            </a:pPr>
            <a:r>
              <a:rPr b="1" lang="en-US" sz="2400">
                <a:solidFill>
                  <a:srgbClr val="002060"/>
                </a:solidFill>
                <a:latin typeface="Montserrat Black"/>
                <a:ea typeface="Montserrat Black"/>
                <a:cs typeface="Montserrat Black"/>
                <a:sym typeface="Montserrat Black"/>
              </a:rPr>
              <a:t>HƯỚNG DẪN ĐÁNH GIÁ/HỦY DỊCH VỤ </a:t>
            </a:r>
            <a:r>
              <a:rPr b="1" lang="en-US" sz="2400">
                <a:solidFill>
                  <a:srgbClr val="F37021"/>
                </a:solidFill>
                <a:latin typeface="Montserrat Black"/>
                <a:ea typeface="Montserrat Black"/>
                <a:cs typeface="Montserrat Black"/>
                <a:sym typeface="Montserrat Black"/>
              </a:rPr>
              <a:t>F-safe</a:t>
            </a:r>
            <a:r>
              <a:rPr b="1" lang="en-US" sz="2400">
                <a:solidFill>
                  <a:srgbClr val="002060"/>
                </a:solidFill>
                <a:latin typeface="Montserrat Black"/>
                <a:ea typeface="Montserrat Black"/>
                <a:cs typeface="Montserrat Black"/>
                <a:sym typeface="Montserrat Black"/>
              </a:rPr>
              <a:t> TRÊN Hi FPT </a:t>
            </a:r>
            <a:endParaRPr/>
          </a:p>
        </p:txBody>
      </p:sp>
      <p:pic>
        <p:nvPicPr>
          <p:cNvPr id="367" name="Google Shape;367;p10"/>
          <p:cNvPicPr preferRelativeResize="0"/>
          <p:nvPr/>
        </p:nvPicPr>
        <p:blipFill rotWithShape="1">
          <a:blip r:embed="rId7">
            <a:alphaModFix/>
          </a:blip>
          <a:srcRect b="0" l="0" r="0" t="0"/>
          <a:stretch/>
        </p:blipFill>
        <p:spPr>
          <a:xfrm>
            <a:off x="1051560" y="1687588"/>
            <a:ext cx="2033849" cy="3984284"/>
          </a:xfrm>
          <a:prstGeom prst="rect">
            <a:avLst/>
          </a:prstGeom>
          <a:noFill/>
          <a:ln>
            <a:noFill/>
          </a:ln>
        </p:spPr>
      </p:pic>
      <p:pic>
        <p:nvPicPr>
          <p:cNvPr id="368" name="Google Shape;368;p10"/>
          <p:cNvPicPr preferRelativeResize="0"/>
          <p:nvPr/>
        </p:nvPicPr>
        <p:blipFill rotWithShape="1">
          <a:blip r:embed="rId7">
            <a:alphaModFix/>
          </a:blip>
          <a:srcRect b="0" l="0" r="0" t="0"/>
          <a:stretch/>
        </p:blipFill>
        <p:spPr>
          <a:xfrm>
            <a:off x="4753109" y="1782337"/>
            <a:ext cx="2027396" cy="3971643"/>
          </a:xfrm>
          <a:prstGeom prst="rect">
            <a:avLst/>
          </a:prstGeom>
          <a:noFill/>
          <a:ln>
            <a:noFill/>
          </a:ln>
        </p:spPr>
      </p:pic>
      <p:pic>
        <p:nvPicPr>
          <p:cNvPr id="369" name="Google Shape;369;p10"/>
          <p:cNvPicPr preferRelativeResize="0"/>
          <p:nvPr/>
        </p:nvPicPr>
        <p:blipFill rotWithShape="1">
          <a:blip r:embed="rId7">
            <a:alphaModFix/>
          </a:blip>
          <a:srcRect b="0" l="0" r="0" t="0"/>
          <a:stretch/>
        </p:blipFill>
        <p:spPr>
          <a:xfrm>
            <a:off x="8745784" y="1784405"/>
            <a:ext cx="2027396" cy="3971643"/>
          </a:xfrm>
          <a:prstGeom prst="rect">
            <a:avLst/>
          </a:prstGeom>
          <a:noFill/>
          <a:ln>
            <a:noFill/>
          </a:ln>
        </p:spPr>
      </p:pic>
      <p:sp>
        <p:nvSpPr>
          <p:cNvPr id="370" name="Google Shape;370;p10"/>
          <p:cNvSpPr txBox="1"/>
          <p:nvPr/>
        </p:nvSpPr>
        <p:spPr>
          <a:xfrm>
            <a:off x="555695" y="5883218"/>
            <a:ext cx="301752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Click vào biểu tượng F-safe ở màn hình “Quản lý modem”</a:t>
            </a:r>
            <a:endParaRPr/>
          </a:p>
        </p:txBody>
      </p:sp>
      <p:sp>
        <p:nvSpPr>
          <p:cNvPr id="371" name="Google Shape;371;p10"/>
          <p:cNvSpPr txBox="1"/>
          <p:nvPr/>
        </p:nvSpPr>
        <p:spPr>
          <a:xfrm>
            <a:off x="4313340" y="5883218"/>
            <a:ext cx="290693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Ở màn hình “Thông tin”, Click “Hủy Dịch Vụ” để hủy F-safe</a:t>
            </a:r>
            <a:endParaRPr/>
          </a:p>
        </p:txBody>
      </p:sp>
      <p:sp>
        <p:nvSpPr>
          <p:cNvPr id="372" name="Google Shape;372;p10"/>
          <p:cNvSpPr txBox="1"/>
          <p:nvPr/>
        </p:nvSpPr>
        <p:spPr>
          <a:xfrm>
            <a:off x="7890510" y="5883218"/>
            <a:ext cx="375666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Ở màn hình “Đánh giá”, khách hàng có thể đánh giá chất lượng dịch vụ F-safe</a:t>
            </a:r>
            <a:endParaRPr sz="1400">
              <a:solidFill>
                <a:srgbClr val="00206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11"/>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A picture containing text, book&#10;&#10;Description automatically generated" id="383" name="Google Shape;383;p12"/>
          <p:cNvPicPr preferRelativeResize="0"/>
          <p:nvPr/>
        </p:nvPicPr>
        <p:blipFill rotWithShape="1">
          <a:blip r:embed="rId3">
            <a:alphaModFix amt="3000"/>
          </a:blip>
          <a:srcRect b="0" l="0" r="0" t="0"/>
          <a:stretch/>
        </p:blipFill>
        <p:spPr>
          <a:xfrm>
            <a:off x="-583967" y="-762779"/>
            <a:ext cx="13685520" cy="9123680"/>
          </a:xfrm>
          <a:prstGeom prst="rect">
            <a:avLst/>
          </a:prstGeom>
          <a:noFill/>
          <a:ln>
            <a:noFill/>
          </a:ln>
        </p:spPr>
      </p:pic>
      <p:sp>
        <p:nvSpPr>
          <p:cNvPr id="384" name="Google Shape;384;p12"/>
          <p:cNvSpPr txBox="1"/>
          <p:nvPr/>
        </p:nvSpPr>
        <p:spPr>
          <a:xfrm>
            <a:off x="877528" y="719915"/>
            <a:ext cx="10436941" cy="609357"/>
          </a:xfrm>
          <a:prstGeom prst="rect">
            <a:avLst/>
          </a:prstGeom>
          <a:noFill/>
          <a:ln>
            <a:noFill/>
          </a:ln>
          <a:effectLst>
            <a:outerShdw blurRad="50800" sx="99000" rotWithShape="0" algn="t" dir="5400000" dist="38100" sy="99000">
              <a:srgbClr val="000000">
                <a:alpha val="40000"/>
              </a:srgbClr>
            </a:outerShdw>
          </a:effectLst>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173D7A"/>
              </a:buClr>
              <a:buSzPts val="3200"/>
              <a:buFont typeface="Roboto Condensed"/>
              <a:buNone/>
            </a:pPr>
            <a:r>
              <a:rPr b="1" lang="en-US" sz="2800">
                <a:solidFill>
                  <a:srgbClr val="173D7A"/>
                </a:solidFill>
                <a:latin typeface="Montserrat"/>
                <a:ea typeface="Montserrat"/>
                <a:cs typeface="Montserrat"/>
                <a:sym typeface="Montserrat"/>
              </a:rPr>
              <a:t>HÌNH ẢNH MINH HỌA MODEM – RESET CỨNG MODEM</a:t>
            </a:r>
            <a:endParaRPr b="0" i="0" sz="1600" u="none" cap="none" strike="noStrike">
              <a:solidFill>
                <a:schemeClr val="dk1"/>
              </a:solidFill>
              <a:latin typeface="Montserrat"/>
              <a:ea typeface="Montserrat"/>
              <a:cs typeface="Montserrat"/>
              <a:sym typeface="Montserrat"/>
            </a:endParaRPr>
          </a:p>
        </p:txBody>
      </p:sp>
      <p:sp>
        <p:nvSpPr>
          <p:cNvPr id="385" name="Google Shape;385;p12"/>
          <p:cNvSpPr/>
          <p:nvPr/>
        </p:nvSpPr>
        <p:spPr>
          <a:xfrm>
            <a:off x="0" y="782601"/>
            <a:ext cx="877529" cy="483986"/>
          </a:xfrm>
          <a:prstGeom prst="rect">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386" name="Google Shape;386;p12"/>
          <p:cNvPicPr preferRelativeResize="0"/>
          <p:nvPr/>
        </p:nvPicPr>
        <p:blipFill rotWithShape="1">
          <a:blip r:embed="rId4">
            <a:alphaModFix/>
          </a:blip>
          <a:srcRect b="0" l="0" r="0" t="0"/>
          <a:stretch/>
        </p:blipFill>
        <p:spPr>
          <a:xfrm>
            <a:off x="877530" y="1454910"/>
            <a:ext cx="3163634" cy="2372726"/>
          </a:xfrm>
          <a:prstGeom prst="rect">
            <a:avLst/>
          </a:prstGeom>
          <a:noFill/>
          <a:ln cap="flat" cmpd="sng" w="9525">
            <a:solidFill>
              <a:schemeClr val="accent1"/>
            </a:solidFill>
            <a:prstDash val="solid"/>
            <a:round/>
            <a:headEnd len="sm" w="sm" type="none"/>
            <a:tailEnd len="sm" w="sm" type="none"/>
          </a:ln>
        </p:spPr>
      </p:pic>
      <p:pic>
        <p:nvPicPr>
          <p:cNvPr id="387" name="Google Shape;387;p12"/>
          <p:cNvPicPr preferRelativeResize="0"/>
          <p:nvPr/>
        </p:nvPicPr>
        <p:blipFill rotWithShape="1">
          <a:blip r:embed="rId5">
            <a:alphaModFix/>
          </a:blip>
          <a:srcRect b="0" l="0" r="0" t="0"/>
          <a:stretch/>
        </p:blipFill>
        <p:spPr>
          <a:xfrm>
            <a:off x="8150839" y="1365728"/>
            <a:ext cx="2891565" cy="3765723"/>
          </a:xfrm>
          <a:prstGeom prst="rect">
            <a:avLst/>
          </a:prstGeom>
          <a:noFill/>
          <a:ln cap="flat" cmpd="sng" w="9525">
            <a:solidFill>
              <a:schemeClr val="accent1"/>
            </a:solidFill>
            <a:prstDash val="solid"/>
            <a:round/>
            <a:headEnd len="sm" w="sm" type="none"/>
            <a:tailEnd len="sm" w="sm" type="none"/>
          </a:ln>
        </p:spPr>
      </p:pic>
      <p:pic>
        <p:nvPicPr>
          <p:cNvPr id="388" name="Google Shape;388;p12"/>
          <p:cNvPicPr preferRelativeResize="0"/>
          <p:nvPr/>
        </p:nvPicPr>
        <p:blipFill rotWithShape="1">
          <a:blip r:embed="rId6">
            <a:alphaModFix/>
          </a:blip>
          <a:srcRect b="0" l="0" r="0" t="0"/>
          <a:stretch/>
        </p:blipFill>
        <p:spPr>
          <a:xfrm>
            <a:off x="4846647" y="1365728"/>
            <a:ext cx="2824292" cy="3765723"/>
          </a:xfrm>
          <a:prstGeom prst="rect">
            <a:avLst/>
          </a:prstGeom>
          <a:noFill/>
          <a:ln cap="flat" cmpd="sng" w="9525">
            <a:solidFill>
              <a:schemeClr val="accent1"/>
            </a:solidFill>
            <a:prstDash val="solid"/>
            <a:round/>
            <a:headEnd len="sm" w="sm" type="none"/>
            <a:tailEnd len="sm" w="sm" type="none"/>
          </a:ln>
        </p:spPr>
      </p:pic>
      <p:pic>
        <p:nvPicPr>
          <p:cNvPr id="389" name="Google Shape;389;p12"/>
          <p:cNvPicPr preferRelativeResize="0"/>
          <p:nvPr/>
        </p:nvPicPr>
        <p:blipFill rotWithShape="1">
          <a:blip r:embed="rId7">
            <a:alphaModFix/>
          </a:blip>
          <a:srcRect b="0" l="0" r="0" t="0"/>
          <a:stretch/>
        </p:blipFill>
        <p:spPr>
          <a:xfrm>
            <a:off x="877527" y="4119237"/>
            <a:ext cx="3163635" cy="2372726"/>
          </a:xfrm>
          <a:prstGeom prst="rect">
            <a:avLst/>
          </a:prstGeom>
          <a:noFill/>
          <a:ln cap="flat" cmpd="sng" w="9525">
            <a:solidFill>
              <a:schemeClr val="accent1"/>
            </a:solidFill>
            <a:prstDash val="solid"/>
            <a:round/>
            <a:headEnd len="sm" w="sm" type="none"/>
            <a:tailEnd len="sm" w="sm" type="none"/>
          </a:ln>
        </p:spPr>
      </p:pic>
      <p:sp>
        <p:nvSpPr>
          <p:cNvPr id="390" name="Google Shape;390;p12"/>
          <p:cNvSpPr txBox="1"/>
          <p:nvPr/>
        </p:nvSpPr>
        <p:spPr>
          <a:xfrm>
            <a:off x="877526" y="6550223"/>
            <a:ext cx="31636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Open Sans"/>
                <a:ea typeface="Open Sans"/>
                <a:cs typeface="Open Sans"/>
                <a:sym typeface="Open Sans"/>
              </a:rPr>
              <a:t>Modem AC1000F – Reset modem default</a:t>
            </a:r>
            <a:endParaRPr/>
          </a:p>
        </p:txBody>
      </p:sp>
      <p:sp>
        <p:nvSpPr>
          <p:cNvPr id="391" name="Google Shape;391;p12"/>
          <p:cNvSpPr txBox="1"/>
          <p:nvPr/>
        </p:nvSpPr>
        <p:spPr>
          <a:xfrm>
            <a:off x="8014803" y="5160201"/>
            <a:ext cx="31636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Open Sans"/>
                <a:ea typeface="Open Sans"/>
                <a:cs typeface="Open Sans"/>
                <a:sym typeface="Open Sans"/>
              </a:rPr>
              <a:t>Modem AC1000C v2 – Reset modem default</a:t>
            </a:r>
            <a:endParaRPr/>
          </a:p>
        </p:txBody>
      </p:sp>
      <p:sp>
        <p:nvSpPr>
          <p:cNvPr id="392" name="Google Shape;392;p12"/>
          <p:cNvSpPr txBox="1"/>
          <p:nvPr/>
        </p:nvSpPr>
        <p:spPr>
          <a:xfrm>
            <a:off x="4819278" y="5707198"/>
            <a:ext cx="6162555"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Open Sans"/>
                <a:ea typeface="Open Sans"/>
                <a:cs typeface="Open Sans"/>
                <a:sym typeface="Open Sans"/>
              </a:rPr>
              <a:t>Lưu ý: </a:t>
            </a:r>
            <a:r>
              <a:rPr lang="en-US" sz="1600">
                <a:solidFill>
                  <a:schemeClr val="dk1"/>
                </a:solidFill>
                <a:latin typeface="Open Sans"/>
                <a:ea typeface="Open Sans"/>
                <a:cs typeface="Open Sans"/>
                <a:sym typeface="Open Sans"/>
              </a:rPr>
              <a:t>Khách hàng cần reset cứng modem trong trường hợp khởi động lại modem F-Safe active không thành công.</a:t>
            </a:r>
            <a:endParaRPr/>
          </a:p>
          <a:p>
            <a:pPr indent="-285750" lvl="0" marL="285750" marR="0" rtl="0" algn="l">
              <a:spcBef>
                <a:spcPts val="0"/>
              </a:spcBef>
              <a:spcAft>
                <a:spcPts val="0"/>
              </a:spcAft>
              <a:buClr>
                <a:schemeClr val="dk1"/>
              </a:buClr>
              <a:buSzPts val="1600"/>
              <a:buFont typeface="Arial"/>
              <a:buChar char="•"/>
            </a:pPr>
            <a:r>
              <a:rPr b="1" lang="en-US" sz="1600">
                <a:solidFill>
                  <a:schemeClr val="dk1"/>
                </a:solidFill>
                <a:latin typeface="Open Sans"/>
                <a:ea typeface="Open Sans"/>
                <a:cs typeface="Open Sans"/>
                <a:sym typeface="Open Sans"/>
              </a:rPr>
              <a:t>Liên hệ Group Mail: “</a:t>
            </a:r>
            <a:r>
              <a:rPr lang="en-US" sz="1600">
                <a:solidFill>
                  <a:schemeClr val="dk1"/>
                </a:solidFill>
                <a:latin typeface="Open Sans"/>
                <a:ea typeface="Open Sans"/>
                <a:cs typeface="Open Sans"/>
                <a:sym typeface="Open Sans"/>
              </a:rPr>
              <a:t>FTEL.F-Safe. HTKT” để được hỗ trợ</a:t>
            </a:r>
            <a:endParaRPr sz="16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48ffa0e13a_1_0"/>
          <p:cNvSpPr/>
          <p:nvPr/>
        </p:nvSpPr>
        <p:spPr>
          <a:xfrm>
            <a:off x="0" y="110501"/>
            <a:ext cx="877500" cy="483900"/>
          </a:xfrm>
          <a:prstGeom prst="rect">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99" name="Google Shape;399;g248ffa0e13a_1_0"/>
          <p:cNvSpPr txBox="1"/>
          <p:nvPr/>
        </p:nvSpPr>
        <p:spPr>
          <a:xfrm>
            <a:off x="961592" y="90844"/>
            <a:ext cx="11120400" cy="523200"/>
          </a:xfrm>
          <a:prstGeom prst="rect">
            <a:avLst/>
          </a:prstGeom>
          <a:noFill/>
          <a:ln>
            <a:noFill/>
          </a:ln>
          <a:effectLst>
            <a:outerShdw blurRad="50800" sx="99000" rotWithShape="0" algn="t" dir="5400000" dist="38100" sy="99000">
              <a:srgbClr val="000000">
                <a:alpha val="40000"/>
              </a:srgbClr>
            </a:outerShdw>
          </a:effectLst>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173D7A"/>
              </a:buClr>
              <a:buSzPts val="3200"/>
              <a:buFont typeface="Roboto Condensed"/>
              <a:buNone/>
            </a:pPr>
            <a:r>
              <a:rPr b="1" i="0" lang="en-US" sz="2800" u="none" cap="none" strike="noStrike">
                <a:solidFill>
                  <a:srgbClr val="173D7A"/>
                </a:solidFill>
                <a:latin typeface="Montserrat Black"/>
                <a:ea typeface="Montserrat Black"/>
                <a:cs typeface="Montserrat Black"/>
                <a:sym typeface="Montserrat Black"/>
              </a:rPr>
              <a:t>F-Safe quản lý các thiết bị đang kết nối với </a:t>
            </a:r>
            <a:r>
              <a:rPr b="1" i="0" lang="en-US" sz="2800" u="none" cap="none" strike="noStrike">
                <a:solidFill>
                  <a:srgbClr val="FF0000"/>
                </a:solidFill>
                <a:latin typeface="Montserrat Black"/>
                <a:ea typeface="Montserrat Black"/>
                <a:cs typeface="Montserrat Black"/>
                <a:sym typeface="Montserrat Black"/>
              </a:rPr>
              <a:t>Access</a:t>
            </a:r>
            <a:r>
              <a:rPr b="1" i="0" lang="en-US" sz="2800" u="none" cap="none" strike="noStrike">
                <a:solidFill>
                  <a:srgbClr val="F37021"/>
                </a:solidFill>
                <a:latin typeface="Montserrat Black"/>
                <a:ea typeface="Montserrat Black"/>
                <a:cs typeface="Montserrat Black"/>
                <a:sym typeface="Montserrat Black"/>
              </a:rPr>
              <a:t> </a:t>
            </a:r>
            <a:r>
              <a:rPr b="1" lang="en-US" sz="2800">
                <a:solidFill>
                  <a:srgbClr val="F37021"/>
                </a:solidFill>
                <a:latin typeface="Montserrat Black"/>
                <a:ea typeface="Montserrat Black"/>
                <a:cs typeface="Montserrat Black"/>
                <a:sym typeface="Montserrat Black"/>
              </a:rPr>
              <a:t>Point</a:t>
            </a:r>
            <a:endParaRPr b="1" i="0" sz="2800" u="none" cap="none" strike="noStrike">
              <a:solidFill>
                <a:srgbClr val="173D7A"/>
              </a:solidFill>
              <a:latin typeface="Montserrat Black"/>
              <a:ea typeface="Montserrat Black"/>
              <a:cs typeface="Montserrat Black"/>
              <a:sym typeface="Montserrat Black"/>
            </a:endParaRPr>
          </a:p>
        </p:txBody>
      </p:sp>
      <p:sp>
        <p:nvSpPr>
          <p:cNvPr id="400" name="Google Shape;400;g248ffa0e13a_1_0"/>
          <p:cNvSpPr txBox="1"/>
          <p:nvPr/>
        </p:nvSpPr>
        <p:spPr>
          <a:xfrm>
            <a:off x="363750" y="5737900"/>
            <a:ext cx="69039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FF0000"/>
                </a:solidFill>
                <a:latin typeface="Open Sans"/>
                <a:ea typeface="Open Sans"/>
                <a:cs typeface="Open Sans"/>
                <a:sym typeface="Open Sans"/>
              </a:rPr>
              <a:t>Mô hình AP LAN to LAN</a:t>
            </a:r>
            <a:endParaRPr/>
          </a:p>
          <a:p>
            <a:pPr indent="0" lvl="0" marL="0" marR="0" rtl="0" algn="l">
              <a:spcBef>
                <a:spcPts val="0"/>
              </a:spcBef>
              <a:spcAft>
                <a:spcPts val="0"/>
              </a:spcAft>
              <a:buNone/>
            </a:pPr>
            <a:r>
              <a:rPr lang="en-US" sz="1400">
                <a:solidFill>
                  <a:schemeClr val="dk1"/>
                </a:solidFill>
                <a:latin typeface="Open Sans"/>
                <a:ea typeface="Open Sans"/>
                <a:cs typeface="Open Sans"/>
                <a:sym typeface="Open Sans"/>
              </a:rPr>
              <a:t>F-Safe quản lý được tất cả các thiết bị đang kết nối với Access Point (mode br</a:t>
            </a:r>
            <a:r>
              <a:rPr lang="en-US">
                <a:solidFill>
                  <a:schemeClr val="dk1"/>
                </a:solidFill>
                <a:latin typeface="Open Sans"/>
                <a:ea typeface="Open Sans"/>
                <a:cs typeface="Open Sans"/>
                <a:sym typeface="Open Sans"/>
              </a:rPr>
              <a:t>idge)</a:t>
            </a:r>
            <a:r>
              <a:rPr lang="en-US" sz="1400">
                <a:solidFill>
                  <a:schemeClr val="dk1"/>
                </a:solidFill>
                <a:latin typeface="Open Sans"/>
                <a:ea typeface="Open Sans"/>
                <a:cs typeface="Open Sans"/>
                <a:sym typeface="Open Sans"/>
              </a:rPr>
              <a:t> một cách độc lập, bình thường như kết nối với Modem. (C</a:t>
            </a:r>
            <a:r>
              <a:rPr lang="en-US">
                <a:solidFill>
                  <a:schemeClr val="dk1"/>
                </a:solidFill>
                <a:latin typeface="Open Sans"/>
                <a:ea typeface="Open Sans"/>
                <a:cs typeface="Open Sans"/>
                <a:sym typeface="Open Sans"/>
              </a:rPr>
              <a:t>ó lưu ý đến MAC client khi khác SSID)</a:t>
            </a:r>
            <a:endParaRPr/>
          </a:p>
        </p:txBody>
      </p:sp>
      <p:pic>
        <p:nvPicPr>
          <p:cNvPr id="401" name="Google Shape;401;g248ffa0e13a_1_0"/>
          <p:cNvPicPr preferRelativeResize="0"/>
          <p:nvPr/>
        </p:nvPicPr>
        <p:blipFill>
          <a:blip r:embed="rId3">
            <a:alphaModFix/>
          </a:blip>
          <a:stretch>
            <a:fillRect/>
          </a:stretch>
        </p:blipFill>
        <p:spPr>
          <a:xfrm>
            <a:off x="2218150" y="594400"/>
            <a:ext cx="9143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3"/>
          <p:cNvSpPr/>
          <p:nvPr/>
        </p:nvSpPr>
        <p:spPr>
          <a:xfrm>
            <a:off x="0" y="234576"/>
            <a:ext cx="877500" cy="483900"/>
          </a:xfrm>
          <a:prstGeom prst="rect">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08" name="Google Shape;408;p13"/>
          <p:cNvSpPr txBox="1"/>
          <p:nvPr/>
        </p:nvSpPr>
        <p:spPr>
          <a:xfrm>
            <a:off x="935492" y="143019"/>
            <a:ext cx="11120400" cy="523200"/>
          </a:xfrm>
          <a:prstGeom prst="rect">
            <a:avLst/>
          </a:prstGeom>
          <a:noFill/>
          <a:ln>
            <a:noFill/>
          </a:ln>
          <a:effectLst>
            <a:outerShdw blurRad="50800" sx="99000" rotWithShape="0" algn="t" dir="5400000" dist="38100" sy="99000">
              <a:srgbClr val="000000">
                <a:alpha val="40000"/>
              </a:srgbClr>
            </a:outerShdw>
          </a:effectLst>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173D7A"/>
              </a:buClr>
              <a:buSzPts val="3200"/>
              <a:buFont typeface="Roboto Condensed"/>
              <a:buNone/>
            </a:pPr>
            <a:r>
              <a:rPr b="1" i="0" lang="en-US" sz="2800" u="none" cap="none" strike="noStrike">
                <a:solidFill>
                  <a:srgbClr val="173D7A"/>
                </a:solidFill>
                <a:latin typeface="Montserrat Black"/>
                <a:ea typeface="Montserrat Black"/>
                <a:cs typeface="Montserrat Black"/>
                <a:sym typeface="Montserrat Black"/>
              </a:rPr>
              <a:t>F-Safe quản lý các thiết bị đang kết nối với </a:t>
            </a:r>
            <a:r>
              <a:rPr b="1" i="0" lang="en-US" sz="2800" u="none" cap="none" strike="noStrike">
                <a:solidFill>
                  <a:srgbClr val="FF0000"/>
                </a:solidFill>
                <a:latin typeface="Montserrat Black"/>
                <a:ea typeface="Montserrat Black"/>
                <a:cs typeface="Montserrat Black"/>
                <a:sym typeface="Montserrat Black"/>
              </a:rPr>
              <a:t>Access</a:t>
            </a:r>
            <a:r>
              <a:rPr b="1" i="0" lang="en-US" sz="2800" u="none" cap="none" strike="noStrike">
                <a:solidFill>
                  <a:srgbClr val="F37021"/>
                </a:solidFill>
                <a:latin typeface="Montserrat Black"/>
                <a:ea typeface="Montserrat Black"/>
                <a:cs typeface="Montserrat Black"/>
                <a:sym typeface="Montserrat Black"/>
              </a:rPr>
              <a:t> </a:t>
            </a:r>
            <a:r>
              <a:rPr b="1" lang="en-US" sz="2800">
                <a:solidFill>
                  <a:srgbClr val="F37021"/>
                </a:solidFill>
                <a:latin typeface="Montserrat Black"/>
                <a:ea typeface="Montserrat Black"/>
                <a:cs typeface="Montserrat Black"/>
                <a:sym typeface="Montserrat Black"/>
              </a:rPr>
              <a:t>Point</a:t>
            </a:r>
            <a:endParaRPr b="1" i="0" sz="2800" u="none" cap="none" strike="noStrike">
              <a:solidFill>
                <a:srgbClr val="173D7A"/>
              </a:solidFill>
              <a:latin typeface="Montserrat Black"/>
              <a:ea typeface="Montserrat Black"/>
              <a:cs typeface="Montserrat Black"/>
              <a:sym typeface="Montserrat Black"/>
            </a:endParaRPr>
          </a:p>
        </p:txBody>
      </p:sp>
      <p:sp>
        <p:nvSpPr>
          <p:cNvPr id="409" name="Google Shape;409;p13"/>
          <p:cNvSpPr txBox="1"/>
          <p:nvPr/>
        </p:nvSpPr>
        <p:spPr>
          <a:xfrm>
            <a:off x="0" y="6012450"/>
            <a:ext cx="60021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FF0000"/>
                </a:solidFill>
                <a:latin typeface="Open Sans"/>
                <a:ea typeface="Open Sans"/>
                <a:cs typeface="Open Sans"/>
                <a:sym typeface="Open Sans"/>
              </a:rPr>
              <a:t>Mô hình AP WAN to LAN</a:t>
            </a:r>
            <a:endParaRPr/>
          </a:p>
          <a:p>
            <a:pPr indent="0" lvl="0" marL="0" marR="0" rtl="0" algn="l">
              <a:spcBef>
                <a:spcPts val="0"/>
              </a:spcBef>
              <a:spcAft>
                <a:spcPts val="0"/>
              </a:spcAft>
              <a:buNone/>
            </a:pPr>
            <a:r>
              <a:rPr lang="en-US" sz="1400">
                <a:solidFill>
                  <a:schemeClr val="dk1"/>
                </a:solidFill>
                <a:latin typeface="Open Sans"/>
                <a:ea typeface="Open Sans"/>
                <a:cs typeface="Open Sans"/>
                <a:sym typeface="Open Sans"/>
              </a:rPr>
              <a:t>AP được coi như là một Client, khi chặn Internet của AP, khách hàng sẽ chặn toàn bộ Internet của các thiết bị đang kết nối tới AP.</a:t>
            </a:r>
            <a:endParaRPr/>
          </a:p>
        </p:txBody>
      </p:sp>
      <p:pic>
        <p:nvPicPr>
          <p:cNvPr id="410" name="Google Shape;410;p13"/>
          <p:cNvPicPr preferRelativeResize="0"/>
          <p:nvPr/>
        </p:nvPicPr>
        <p:blipFill>
          <a:blip r:embed="rId3">
            <a:alphaModFix/>
          </a:blip>
          <a:stretch>
            <a:fillRect/>
          </a:stretch>
        </p:blipFill>
        <p:spPr>
          <a:xfrm>
            <a:off x="1524000" y="718487"/>
            <a:ext cx="9144000" cy="51895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A picture containing text, book&#10;&#10;Description automatically generated" id="415" name="Google Shape;415;p14"/>
          <p:cNvPicPr preferRelativeResize="0"/>
          <p:nvPr/>
        </p:nvPicPr>
        <p:blipFill rotWithShape="1">
          <a:blip r:embed="rId3">
            <a:alphaModFix amt="3000"/>
          </a:blip>
          <a:srcRect b="0" l="0" r="0" t="0"/>
          <a:stretch/>
        </p:blipFill>
        <p:spPr>
          <a:xfrm>
            <a:off x="-555392" y="-753254"/>
            <a:ext cx="13685520" cy="9123680"/>
          </a:xfrm>
          <a:prstGeom prst="rect">
            <a:avLst/>
          </a:prstGeom>
          <a:noFill/>
          <a:ln>
            <a:noFill/>
          </a:ln>
        </p:spPr>
      </p:pic>
      <p:pic>
        <p:nvPicPr>
          <p:cNvPr id="416" name="Google Shape;416;p14"/>
          <p:cNvPicPr preferRelativeResize="0"/>
          <p:nvPr/>
        </p:nvPicPr>
        <p:blipFill rotWithShape="1">
          <a:blip r:embed="rId4">
            <a:alphaModFix/>
          </a:blip>
          <a:srcRect b="0" l="0" r="0" t="0"/>
          <a:stretch/>
        </p:blipFill>
        <p:spPr>
          <a:xfrm>
            <a:off x="4159207" y="461685"/>
            <a:ext cx="4268342" cy="6450730"/>
          </a:xfrm>
          <a:prstGeom prst="rect">
            <a:avLst/>
          </a:prstGeom>
          <a:noFill/>
          <a:ln>
            <a:noFill/>
          </a:ln>
          <a:effectLst>
            <a:outerShdw blurRad="279400" sx="101000" rotWithShape="0" algn="t" dir="5400000" dist="38100" sy="101000">
              <a:srgbClr val="000000">
                <a:alpha val="40000"/>
              </a:srgbClr>
            </a:outerShdw>
          </a:effectLst>
        </p:spPr>
      </p:pic>
      <p:sp>
        <p:nvSpPr>
          <p:cNvPr id="417" name="Google Shape;417;p14"/>
          <p:cNvSpPr txBox="1"/>
          <p:nvPr/>
        </p:nvSpPr>
        <p:spPr>
          <a:xfrm>
            <a:off x="678374" y="2734311"/>
            <a:ext cx="3141894" cy="121259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173D7A"/>
              </a:buClr>
              <a:buSzPts val="1600"/>
              <a:buFont typeface="Open Sans Light"/>
              <a:buNone/>
            </a:pPr>
            <a:r>
              <a:rPr b="0" i="0" lang="en-US" sz="1400" u="none" cap="none" strike="noStrike">
                <a:solidFill>
                  <a:srgbClr val="173D7A"/>
                </a:solidFill>
                <a:latin typeface="Arial"/>
                <a:ea typeface="Arial"/>
                <a:cs typeface="Arial"/>
                <a:sym typeface="Arial"/>
              </a:rPr>
              <a:t>Hiển thị thông tin những liên kết</a:t>
            </a:r>
            <a:r>
              <a:rPr lang="en-US" sz="1400">
                <a:solidFill>
                  <a:srgbClr val="173D7A"/>
                </a:solidFill>
                <a:latin typeface="Arial"/>
                <a:ea typeface="Arial"/>
                <a:cs typeface="Arial"/>
                <a:sym typeface="Arial"/>
              </a:rPr>
              <a:t>/ đường link độc hại đã bị chặn, website theo dõi đến mạng Internet nhà bạn</a:t>
            </a:r>
            <a:endParaRPr b="0" i="0" sz="1400" u="none" cap="none" strike="noStrike">
              <a:solidFill>
                <a:srgbClr val="173D7A"/>
              </a:solidFill>
              <a:latin typeface="Arial"/>
              <a:ea typeface="Arial"/>
              <a:cs typeface="Arial"/>
              <a:sym typeface="Arial"/>
            </a:endParaRPr>
          </a:p>
        </p:txBody>
      </p:sp>
      <p:sp>
        <p:nvSpPr>
          <p:cNvPr id="418" name="Google Shape;418;p14"/>
          <p:cNvSpPr txBox="1"/>
          <p:nvPr/>
        </p:nvSpPr>
        <p:spPr>
          <a:xfrm>
            <a:off x="692760" y="5183760"/>
            <a:ext cx="3141895" cy="121259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173D7A"/>
              </a:buClr>
              <a:buSzPts val="1600"/>
              <a:buFont typeface="Open Sans Light"/>
              <a:buNone/>
            </a:pPr>
            <a:r>
              <a:rPr b="0" i="0" lang="en-US" sz="1400" u="none" cap="none" strike="noStrike">
                <a:solidFill>
                  <a:srgbClr val="173D7A"/>
                </a:solidFill>
                <a:latin typeface="Arial"/>
                <a:ea typeface="Arial"/>
                <a:cs typeface="Arial"/>
                <a:sym typeface="Arial"/>
              </a:rPr>
              <a:t>Tạo mới người dùng để nhóm 1 số các thiết bị</a:t>
            </a:r>
            <a:r>
              <a:rPr lang="en-US" sz="1400">
                <a:solidFill>
                  <a:srgbClr val="173D7A"/>
                </a:solidFill>
                <a:latin typeface="Arial"/>
                <a:ea typeface="Arial"/>
                <a:cs typeface="Arial"/>
                <a:sym typeface="Arial"/>
              </a:rPr>
              <a:t> theo đối tượng người dùng</a:t>
            </a:r>
            <a:r>
              <a:rPr b="0" i="0" lang="en-US" sz="1400" u="none" cap="none" strike="noStrike">
                <a:solidFill>
                  <a:srgbClr val="173D7A"/>
                </a:solidFill>
                <a:latin typeface="Arial"/>
                <a:ea typeface="Arial"/>
                <a:cs typeface="Arial"/>
                <a:sym typeface="Arial"/>
              </a:rPr>
              <a:t> và quản lý việc truy cập của người dùng đó.</a:t>
            </a:r>
            <a:endParaRPr b="0" i="0" sz="1400" u="none" cap="none" strike="noStrike">
              <a:solidFill>
                <a:srgbClr val="173D7A"/>
              </a:solidFill>
              <a:latin typeface="Arial"/>
              <a:ea typeface="Arial"/>
              <a:cs typeface="Arial"/>
              <a:sym typeface="Arial"/>
            </a:endParaRPr>
          </a:p>
        </p:txBody>
      </p:sp>
      <p:sp>
        <p:nvSpPr>
          <p:cNvPr id="419" name="Google Shape;419;p14"/>
          <p:cNvSpPr txBox="1"/>
          <p:nvPr/>
        </p:nvSpPr>
        <p:spPr>
          <a:xfrm>
            <a:off x="1552141" y="2318813"/>
            <a:ext cx="2252769" cy="492402"/>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173D7A"/>
              </a:buClr>
              <a:buSzPts val="1600"/>
              <a:buFont typeface="Roboto Condensed"/>
              <a:buNone/>
            </a:pPr>
            <a:r>
              <a:rPr b="1" i="0" lang="en-US" sz="2000" u="none" cap="none" strike="noStrike">
                <a:solidFill>
                  <a:srgbClr val="173D7A"/>
                </a:solidFill>
                <a:latin typeface="Roboto Condensed"/>
                <a:ea typeface="Roboto Condensed"/>
                <a:cs typeface="Roboto Condensed"/>
                <a:sym typeface="Roboto Condensed"/>
              </a:rPr>
              <a:t>KẾT NỐI BỊ CHẶN</a:t>
            </a:r>
            <a:endParaRPr b="1" i="0" sz="2000" u="none" cap="none" strike="noStrike">
              <a:solidFill>
                <a:srgbClr val="173D7A"/>
              </a:solidFill>
              <a:latin typeface="Roboto Condensed"/>
              <a:ea typeface="Roboto Condensed"/>
              <a:cs typeface="Roboto Condensed"/>
              <a:sym typeface="Roboto Condensed"/>
            </a:endParaRPr>
          </a:p>
        </p:txBody>
      </p:sp>
      <p:sp>
        <p:nvSpPr>
          <p:cNvPr id="420" name="Google Shape;420;p14"/>
          <p:cNvSpPr txBox="1"/>
          <p:nvPr/>
        </p:nvSpPr>
        <p:spPr>
          <a:xfrm>
            <a:off x="1190847" y="4744455"/>
            <a:ext cx="2673399" cy="492402"/>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173D7A"/>
              </a:buClr>
              <a:buSzPts val="1600"/>
              <a:buFont typeface="Roboto Condensed"/>
              <a:buNone/>
            </a:pPr>
            <a:r>
              <a:rPr b="1" i="0" lang="en-US" sz="2000" u="none" cap="none" strike="noStrike">
                <a:solidFill>
                  <a:srgbClr val="173D7A"/>
                </a:solidFill>
                <a:latin typeface="Roboto Condensed"/>
                <a:ea typeface="Roboto Condensed"/>
                <a:cs typeface="Roboto Condensed"/>
                <a:sym typeface="Roboto Condensed"/>
              </a:rPr>
              <a:t>QUẢN LÝ NGƯỜI DÙNG</a:t>
            </a:r>
            <a:endParaRPr b="1" i="0" sz="2000" u="none" cap="none" strike="noStrike">
              <a:solidFill>
                <a:srgbClr val="173D7A"/>
              </a:solidFill>
              <a:latin typeface="Roboto Condensed"/>
              <a:ea typeface="Roboto Condensed"/>
              <a:cs typeface="Roboto Condensed"/>
              <a:sym typeface="Roboto Condensed"/>
            </a:endParaRPr>
          </a:p>
        </p:txBody>
      </p:sp>
      <p:sp>
        <p:nvSpPr>
          <p:cNvPr id="421" name="Google Shape;421;p14"/>
          <p:cNvSpPr txBox="1"/>
          <p:nvPr/>
        </p:nvSpPr>
        <p:spPr>
          <a:xfrm>
            <a:off x="8236573" y="2309869"/>
            <a:ext cx="3225381" cy="652446"/>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173D7A"/>
              </a:buClr>
              <a:buSzPts val="1600"/>
              <a:buFont typeface="Open Sans Light"/>
              <a:buNone/>
            </a:pPr>
            <a:r>
              <a:rPr b="0" i="0" lang="en-US" sz="1400" u="none" cap="none" strike="noStrike">
                <a:solidFill>
                  <a:srgbClr val="173D7A"/>
                </a:solidFill>
                <a:latin typeface="Arial"/>
                <a:ea typeface="Arial"/>
                <a:cs typeface="Arial"/>
                <a:sym typeface="Arial"/>
              </a:rPr>
              <a:t>Quản lý, bảo vệ kết nối của các thiết bị đang truy cập mạng.</a:t>
            </a:r>
            <a:endParaRPr b="0" i="0" sz="1400" u="none" cap="none" strike="noStrike">
              <a:solidFill>
                <a:srgbClr val="173D7A"/>
              </a:solidFill>
              <a:latin typeface="Arial"/>
              <a:ea typeface="Arial"/>
              <a:cs typeface="Arial"/>
              <a:sym typeface="Arial"/>
            </a:endParaRPr>
          </a:p>
        </p:txBody>
      </p:sp>
      <p:sp>
        <p:nvSpPr>
          <p:cNvPr id="422" name="Google Shape;422;p14"/>
          <p:cNvSpPr txBox="1"/>
          <p:nvPr/>
        </p:nvSpPr>
        <p:spPr>
          <a:xfrm>
            <a:off x="8236573" y="4905222"/>
            <a:ext cx="3504412" cy="932523"/>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173D7A"/>
              </a:buClr>
              <a:buSzPts val="1600"/>
              <a:buFont typeface="Open Sans Light"/>
              <a:buNone/>
            </a:pPr>
            <a:r>
              <a:rPr b="0" i="0" lang="en-US" sz="1400" u="none" cap="none" strike="noStrike">
                <a:solidFill>
                  <a:srgbClr val="173D7A"/>
                </a:solidFill>
                <a:latin typeface="Arial"/>
                <a:ea typeface="Arial"/>
                <a:cs typeface="Arial"/>
                <a:sym typeface="Arial"/>
              </a:rPr>
              <a:t>Bảo mật cao nhất của app, ngăn chặn / ưu tiên các website muốn truy cập mà hệ thống chặn/ ngăn ngừa</a:t>
            </a:r>
            <a:endParaRPr b="0" i="0" sz="1400" u="none" cap="none" strike="noStrike">
              <a:solidFill>
                <a:srgbClr val="173D7A"/>
              </a:solidFill>
              <a:latin typeface="Arial"/>
              <a:ea typeface="Arial"/>
              <a:cs typeface="Arial"/>
              <a:sym typeface="Arial"/>
            </a:endParaRPr>
          </a:p>
        </p:txBody>
      </p:sp>
      <p:sp>
        <p:nvSpPr>
          <p:cNvPr id="423" name="Google Shape;423;p14"/>
          <p:cNvSpPr txBox="1"/>
          <p:nvPr/>
        </p:nvSpPr>
        <p:spPr>
          <a:xfrm>
            <a:off x="8212501" y="1934060"/>
            <a:ext cx="2252769" cy="492402"/>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173D7A"/>
              </a:buClr>
              <a:buSzPts val="1600"/>
              <a:buFont typeface="Roboto Condensed"/>
              <a:buNone/>
            </a:pPr>
            <a:r>
              <a:rPr b="1" i="0" lang="en-US" sz="2000" u="none" cap="none" strike="noStrike">
                <a:solidFill>
                  <a:srgbClr val="173D7A"/>
                </a:solidFill>
                <a:latin typeface="Roboto Condensed"/>
                <a:ea typeface="Roboto Condensed"/>
                <a:cs typeface="Roboto Condensed"/>
                <a:sym typeface="Roboto Condensed"/>
              </a:rPr>
              <a:t>QUẢN LÝ THIẾT BỊ</a:t>
            </a:r>
            <a:endParaRPr b="1" i="0" sz="2000" u="none" cap="none" strike="noStrike">
              <a:solidFill>
                <a:srgbClr val="173D7A"/>
              </a:solidFill>
              <a:latin typeface="Roboto Condensed"/>
              <a:ea typeface="Roboto Condensed"/>
              <a:cs typeface="Roboto Condensed"/>
              <a:sym typeface="Roboto Condensed"/>
            </a:endParaRPr>
          </a:p>
        </p:txBody>
      </p:sp>
      <p:sp>
        <p:nvSpPr>
          <p:cNvPr id="424" name="Google Shape;424;p14"/>
          <p:cNvSpPr txBox="1"/>
          <p:nvPr/>
        </p:nvSpPr>
        <p:spPr>
          <a:xfrm>
            <a:off x="8236573" y="4498254"/>
            <a:ext cx="2673399" cy="492402"/>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173D7A"/>
              </a:buClr>
              <a:buSzPts val="1600"/>
              <a:buFont typeface="Roboto Condensed"/>
              <a:buNone/>
            </a:pPr>
            <a:r>
              <a:rPr b="1" i="0" lang="en-US" sz="2000" u="none" cap="none" strike="noStrike">
                <a:solidFill>
                  <a:srgbClr val="173D7A"/>
                </a:solidFill>
                <a:latin typeface="Roboto Condensed"/>
                <a:ea typeface="Roboto Condensed"/>
                <a:cs typeface="Roboto Condensed"/>
                <a:sym typeface="Roboto Condensed"/>
              </a:rPr>
              <a:t>CÀI ĐẶT BẢO MẬT</a:t>
            </a:r>
            <a:endParaRPr b="1" i="0" sz="2000" u="none" cap="none" strike="noStrike">
              <a:solidFill>
                <a:srgbClr val="173D7A"/>
              </a:solidFill>
              <a:latin typeface="Roboto Condensed"/>
              <a:ea typeface="Roboto Condensed"/>
              <a:cs typeface="Roboto Condensed"/>
              <a:sym typeface="Roboto Condensed"/>
            </a:endParaRPr>
          </a:p>
        </p:txBody>
      </p:sp>
      <p:sp>
        <p:nvSpPr>
          <p:cNvPr id="425" name="Google Shape;425;p14"/>
          <p:cNvSpPr/>
          <p:nvPr/>
        </p:nvSpPr>
        <p:spPr>
          <a:xfrm>
            <a:off x="7649577" y="1937377"/>
            <a:ext cx="485768" cy="485768"/>
          </a:xfrm>
          <a:prstGeom prst="ellipse">
            <a:avLst/>
          </a:prstGeom>
          <a:solidFill>
            <a:srgbClr val="173D7A"/>
          </a:solidFill>
          <a:ln cap="flat" cmpd="sng" w="1905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26" name="Google Shape;426;p14"/>
          <p:cNvSpPr/>
          <p:nvPr/>
        </p:nvSpPr>
        <p:spPr>
          <a:xfrm>
            <a:off x="7756826" y="2055925"/>
            <a:ext cx="279328" cy="253944"/>
          </a:xfrm>
          <a:custGeom>
            <a:rect b="b" l="l" r="r" t="t"/>
            <a:pathLst>
              <a:path extrusionOk="0" h="21600" w="2160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l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500"/>
              <a:buFont typeface="Calibri"/>
              <a:buNone/>
            </a:pPr>
            <a:r>
              <a:t/>
            </a:r>
            <a:endParaRPr b="0" i="0" sz="1500" u="none" cap="none" strike="noStrike">
              <a:solidFill>
                <a:schemeClr val="dk1"/>
              </a:solidFill>
              <a:latin typeface="Source Sans Pro"/>
              <a:ea typeface="Source Sans Pro"/>
              <a:cs typeface="Source Sans Pro"/>
              <a:sym typeface="Source Sans Pro"/>
            </a:endParaRPr>
          </a:p>
        </p:txBody>
      </p:sp>
      <p:grpSp>
        <p:nvGrpSpPr>
          <p:cNvPr id="427" name="Google Shape;427;p14"/>
          <p:cNvGrpSpPr/>
          <p:nvPr/>
        </p:nvGrpSpPr>
        <p:grpSpPr>
          <a:xfrm>
            <a:off x="3972705" y="4609177"/>
            <a:ext cx="1846984" cy="735968"/>
            <a:chOff x="3972705" y="4521567"/>
            <a:chExt cx="1846984" cy="735968"/>
          </a:xfrm>
        </p:grpSpPr>
        <p:grpSp>
          <p:nvGrpSpPr>
            <p:cNvPr id="428" name="Google Shape;428;p14"/>
            <p:cNvGrpSpPr/>
            <p:nvPr/>
          </p:nvGrpSpPr>
          <p:grpSpPr>
            <a:xfrm>
              <a:off x="3972705" y="4771767"/>
              <a:ext cx="485768" cy="485768"/>
              <a:chOff x="3972705" y="4771767"/>
              <a:chExt cx="485768" cy="485768"/>
            </a:xfrm>
          </p:grpSpPr>
          <p:sp>
            <p:nvSpPr>
              <p:cNvPr id="429" name="Google Shape;429;p14"/>
              <p:cNvSpPr/>
              <p:nvPr/>
            </p:nvSpPr>
            <p:spPr>
              <a:xfrm>
                <a:off x="3972705" y="4771767"/>
                <a:ext cx="485768" cy="485768"/>
              </a:xfrm>
              <a:prstGeom prst="ellipse">
                <a:avLst/>
              </a:prstGeom>
              <a:solidFill>
                <a:srgbClr val="173D7A"/>
              </a:solidFill>
              <a:ln cap="flat" cmpd="sng" w="1905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30" name="Google Shape;430;p14"/>
              <p:cNvSpPr/>
              <p:nvPr/>
            </p:nvSpPr>
            <p:spPr>
              <a:xfrm>
                <a:off x="4074279" y="4877262"/>
                <a:ext cx="279328" cy="253997"/>
              </a:xfrm>
              <a:custGeom>
                <a:rect b="b" l="l" r="r" t="t"/>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lt1"/>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500"/>
                  <a:buFont typeface="Calibri"/>
                  <a:buNone/>
                </a:pPr>
                <a:r>
                  <a:t/>
                </a:r>
                <a:endParaRPr b="0" i="0" sz="1500" u="none" cap="none" strike="noStrike">
                  <a:solidFill>
                    <a:schemeClr val="dk1"/>
                  </a:solidFill>
                  <a:latin typeface="Source Sans Pro"/>
                  <a:ea typeface="Source Sans Pro"/>
                  <a:cs typeface="Source Sans Pro"/>
                  <a:sym typeface="Source Sans Pro"/>
                </a:endParaRPr>
              </a:p>
            </p:txBody>
          </p:sp>
        </p:grpSp>
        <p:cxnSp>
          <p:nvCxnSpPr>
            <p:cNvPr id="431" name="Google Shape;431;p14"/>
            <p:cNvCxnSpPr>
              <a:stCxn id="429" idx="0"/>
              <a:endCxn id="432" idx="2"/>
            </p:cNvCxnSpPr>
            <p:nvPr/>
          </p:nvCxnSpPr>
          <p:spPr>
            <a:xfrm rot="-5400000">
              <a:off x="4892539" y="3844617"/>
              <a:ext cx="250200" cy="1604100"/>
            </a:xfrm>
            <a:prstGeom prst="bentConnector2">
              <a:avLst/>
            </a:prstGeom>
            <a:noFill/>
            <a:ln cap="flat" cmpd="sng" w="19050">
              <a:solidFill>
                <a:srgbClr val="173D7A"/>
              </a:solidFill>
              <a:prstDash val="solid"/>
              <a:miter lim="800000"/>
              <a:headEnd len="sm" w="sm" type="none"/>
              <a:tailEnd len="sm" w="sm" type="none"/>
            </a:ln>
          </p:spPr>
        </p:cxnSp>
      </p:grpSp>
      <p:cxnSp>
        <p:nvCxnSpPr>
          <p:cNvPr id="433" name="Google Shape;433;p14"/>
          <p:cNvCxnSpPr>
            <a:stCxn id="425" idx="4"/>
            <a:endCxn id="434" idx="4"/>
          </p:cNvCxnSpPr>
          <p:nvPr/>
        </p:nvCxnSpPr>
        <p:spPr>
          <a:xfrm rot="5400000">
            <a:off x="6843061" y="2755545"/>
            <a:ext cx="1381800" cy="717000"/>
          </a:xfrm>
          <a:prstGeom prst="bentConnector3">
            <a:avLst>
              <a:gd fmla="val 116555" name="adj1"/>
            </a:avLst>
          </a:prstGeom>
          <a:noFill/>
          <a:ln cap="flat" cmpd="sng" w="19050">
            <a:solidFill>
              <a:srgbClr val="173D7A"/>
            </a:solidFill>
            <a:prstDash val="solid"/>
            <a:miter lim="800000"/>
            <a:headEnd len="sm" w="sm" type="none"/>
            <a:tailEnd len="sm" w="sm" type="none"/>
          </a:ln>
        </p:spPr>
      </p:cxnSp>
      <p:sp>
        <p:nvSpPr>
          <p:cNvPr id="432" name="Google Shape;432;p14"/>
          <p:cNvSpPr/>
          <p:nvPr/>
        </p:nvSpPr>
        <p:spPr>
          <a:xfrm>
            <a:off x="5819829" y="4567045"/>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435" name="Google Shape;435;p14"/>
          <p:cNvGrpSpPr/>
          <p:nvPr/>
        </p:nvGrpSpPr>
        <p:grpSpPr>
          <a:xfrm>
            <a:off x="6299757" y="4574617"/>
            <a:ext cx="1837697" cy="780510"/>
            <a:chOff x="10301964" y="3871602"/>
            <a:chExt cx="1837697" cy="780510"/>
          </a:xfrm>
        </p:grpSpPr>
        <p:sp>
          <p:nvSpPr>
            <p:cNvPr id="436" name="Google Shape;436;p14"/>
            <p:cNvSpPr/>
            <p:nvPr/>
          </p:nvSpPr>
          <p:spPr>
            <a:xfrm>
              <a:off x="11795203" y="4269564"/>
              <a:ext cx="203148" cy="279328"/>
            </a:xfrm>
            <a:custGeom>
              <a:rect b="b" l="l" r="r" t="t"/>
              <a:pathLst>
                <a:path extrusionOk="0" h="21600" w="2160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173D7A"/>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500"/>
                <a:buFont typeface="Calibri"/>
                <a:buNone/>
              </a:pPr>
              <a:r>
                <a:t/>
              </a:r>
              <a:endParaRPr b="0" i="0" sz="1500" u="none" cap="none" strike="noStrike">
                <a:solidFill>
                  <a:schemeClr val="dk1"/>
                </a:solidFill>
                <a:latin typeface="Source Sans Pro"/>
                <a:ea typeface="Source Sans Pro"/>
                <a:cs typeface="Source Sans Pro"/>
                <a:sym typeface="Source Sans Pro"/>
              </a:endParaRPr>
            </a:p>
          </p:txBody>
        </p:sp>
        <p:grpSp>
          <p:nvGrpSpPr>
            <p:cNvPr id="437" name="Google Shape;437;p14"/>
            <p:cNvGrpSpPr/>
            <p:nvPr/>
          </p:nvGrpSpPr>
          <p:grpSpPr>
            <a:xfrm>
              <a:off x="10301964" y="3871602"/>
              <a:ext cx="1837697" cy="780510"/>
              <a:chOff x="6297648" y="4477025"/>
              <a:chExt cx="1837697" cy="780510"/>
            </a:xfrm>
          </p:grpSpPr>
          <p:grpSp>
            <p:nvGrpSpPr>
              <p:cNvPr id="438" name="Google Shape;438;p14"/>
              <p:cNvGrpSpPr/>
              <p:nvPr/>
            </p:nvGrpSpPr>
            <p:grpSpPr>
              <a:xfrm>
                <a:off x="6350811" y="4519105"/>
                <a:ext cx="1784534" cy="738430"/>
                <a:chOff x="6350811" y="4519105"/>
                <a:chExt cx="1784534" cy="738430"/>
              </a:xfrm>
            </p:grpSpPr>
            <p:sp>
              <p:nvSpPr>
                <p:cNvPr id="439" name="Google Shape;439;p14"/>
                <p:cNvSpPr/>
                <p:nvPr/>
              </p:nvSpPr>
              <p:spPr>
                <a:xfrm>
                  <a:off x="7649577" y="4771767"/>
                  <a:ext cx="485768" cy="485768"/>
                </a:xfrm>
                <a:prstGeom prst="ellipse">
                  <a:avLst/>
                </a:prstGeom>
                <a:no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440" name="Google Shape;440;p14"/>
                <p:cNvCxnSpPr/>
                <p:nvPr/>
              </p:nvCxnSpPr>
              <p:spPr>
                <a:xfrm rot="10800000">
                  <a:off x="6350811" y="4519105"/>
                  <a:ext cx="1541652" cy="252663"/>
                </a:xfrm>
                <a:prstGeom prst="bentConnector3">
                  <a:avLst>
                    <a:gd fmla="val -344" name="adj1"/>
                  </a:avLst>
                </a:prstGeom>
                <a:noFill/>
                <a:ln cap="flat" cmpd="sng" w="19050">
                  <a:solidFill>
                    <a:srgbClr val="173D7A"/>
                  </a:solidFill>
                  <a:prstDash val="solid"/>
                  <a:miter lim="800000"/>
                  <a:headEnd len="sm" w="sm" type="none"/>
                  <a:tailEnd len="sm" w="sm" type="none"/>
                </a:ln>
              </p:spPr>
            </p:cxnSp>
          </p:grpSp>
          <p:sp>
            <p:nvSpPr>
              <p:cNvPr id="441" name="Google Shape;441;p14"/>
              <p:cNvSpPr/>
              <p:nvPr/>
            </p:nvSpPr>
            <p:spPr>
              <a:xfrm>
                <a:off x="6297648" y="4477025"/>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442" name="Google Shape;442;p14"/>
          <p:cNvSpPr/>
          <p:nvPr/>
        </p:nvSpPr>
        <p:spPr>
          <a:xfrm>
            <a:off x="6966484" y="4293799"/>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443" name="Google Shape;443;p14"/>
          <p:cNvPicPr preferRelativeResize="0"/>
          <p:nvPr/>
        </p:nvPicPr>
        <p:blipFill rotWithShape="1">
          <a:blip r:embed="rId5">
            <a:alphaModFix/>
          </a:blip>
          <a:srcRect b="0" l="0" r="0" t="0"/>
          <a:stretch/>
        </p:blipFill>
        <p:spPr>
          <a:xfrm>
            <a:off x="5068420" y="1813115"/>
            <a:ext cx="2086542" cy="4181285"/>
          </a:xfrm>
          <a:prstGeom prst="rect">
            <a:avLst/>
          </a:prstGeom>
          <a:noFill/>
          <a:ln>
            <a:noFill/>
          </a:ln>
        </p:spPr>
      </p:pic>
      <p:sp>
        <p:nvSpPr>
          <p:cNvPr id="444" name="Google Shape;444;p14"/>
          <p:cNvSpPr/>
          <p:nvPr/>
        </p:nvSpPr>
        <p:spPr>
          <a:xfrm>
            <a:off x="2914742" y="408904"/>
            <a:ext cx="6362516" cy="58781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173D7A"/>
              </a:buClr>
              <a:buSzPts val="2800"/>
              <a:buFont typeface="Roboto Condensed"/>
              <a:buNone/>
            </a:pPr>
            <a:r>
              <a:rPr b="1" i="0" lang="en-US" sz="2800" u="none" cap="none" strike="noStrike">
                <a:solidFill>
                  <a:srgbClr val="173D7A"/>
                </a:solidFill>
                <a:latin typeface="Montserrat Black"/>
                <a:ea typeface="Montserrat Black"/>
                <a:cs typeface="Montserrat Black"/>
                <a:sym typeface="Montserrat Black"/>
              </a:rPr>
              <a:t>MÔ TẢ CÁC CHỨC NĂNG </a:t>
            </a:r>
            <a:r>
              <a:rPr b="1" i="0" lang="en-US" sz="2800" u="none" cap="none" strike="noStrike">
                <a:solidFill>
                  <a:srgbClr val="F37021"/>
                </a:solidFill>
                <a:latin typeface="Montserrat Black"/>
                <a:ea typeface="Montserrat Black"/>
                <a:cs typeface="Montserrat Black"/>
                <a:sym typeface="Montserrat Black"/>
              </a:rPr>
              <a:t>F-Safe</a:t>
            </a:r>
            <a:endParaRPr b="0" i="0" sz="1800" u="none" cap="none" strike="noStrike">
              <a:solidFill>
                <a:srgbClr val="F37021"/>
              </a:solidFill>
              <a:latin typeface="Montserrat Black"/>
              <a:ea typeface="Montserrat Black"/>
              <a:cs typeface="Montserrat Black"/>
              <a:sym typeface="Montserrat Black"/>
            </a:endParaRPr>
          </a:p>
        </p:txBody>
      </p:sp>
      <p:pic>
        <p:nvPicPr>
          <p:cNvPr id="445" name="Google Shape;445;p14"/>
          <p:cNvPicPr preferRelativeResize="0"/>
          <p:nvPr/>
        </p:nvPicPr>
        <p:blipFill rotWithShape="1">
          <a:blip r:embed="rId6">
            <a:alphaModFix/>
          </a:blip>
          <a:srcRect b="0" l="0" r="0" t="0"/>
          <a:stretch/>
        </p:blipFill>
        <p:spPr>
          <a:xfrm>
            <a:off x="678374" y="288261"/>
            <a:ext cx="1944743" cy="1587403"/>
          </a:xfrm>
          <a:prstGeom prst="rect">
            <a:avLst/>
          </a:prstGeom>
          <a:noFill/>
          <a:ln>
            <a:noFill/>
          </a:ln>
        </p:spPr>
      </p:pic>
      <p:grpSp>
        <p:nvGrpSpPr>
          <p:cNvPr id="446" name="Google Shape;446;p14"/>
          <p:cNvGrpSpPr/>
          <p:nvPr/>
        </p:nvGrpSpPr>
        <p:grpSpPr>
          <a:xfrm>
            <a:off x="3909802" y="2311025"/>
            <a:ext cx="1260761" cy="1656463"/>
            <a:chOff x="3972705" y="2597573"/>
            <a:chExt cx="1260761" cy="1656463"/>
          </a:xfrm>
        </p:grpSpPr>
        <p:grpSp>
          <p:nvGrpSpPr>
            <p:cNvPr id="447" name="Google Shape;447;p14"/>
            <p:cNvGrpSpPr/>
            <p:nvPr/>
          </p:nvGrpSpPr>
          <p:grpSpPr>
            <a:xfrm>
              <a:off x="3972705" y="2597573"/>
              <a:ext cx="1207384" cy="1618868"/>
              <a:chOff x="3972705" y="2597573"/>
              <a:chExt cx="1207384" cy="1618868"/>
            </a:xfrm>
          </p:grpSpPr>
          <p:grpSp>
            <p:nvGrpSpPr>
              <p:cNvPr id="448" name="Google Shape;448;p14"/>
              <p:cNvGrpSpPr/>
              <p:nvPr/>
            </p:nvGrpSpPr>
            <p:grpSpPr>
              <a:xfrm>
                <a:off x="3972705" y="2597573"/>
                <a:ext cx="485768" cy="485768"/>
                <a:chOff x="4022100" y="1869418"/>
                <a:chExt cx="485768" cy="485768"/>
              </a:xfrm>
            </p:grpSpPr>
            <p:sp>
              <p:nvSpPr>
                <p:cNvPr id="449" name="Google Shape;449;p14"/>
                <p:cNvSpPr/>
                <p:nvPr/>
              </p:nvSpPr>
              <p:spPr>
                <a:xfrm>
                  <a:off x="4022100" y="1869418"/>
                  <a:ext cx="485768" cy="485768"/>
                </a:xfrm>
                <a:prstGeom prst="ellipse">
                  <a:avLst/>
                </a:prstGeom>
                <a:no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50" name="Google Shape;450;p14"/>
                <p:cNvSpPr/>
                <p:nvPr/>
              </p:nvSpPr>
              <p:spPr>
                <a:xfrm>
                  <a:off x="4175435" y="1987306"/>
                  <a:ext cx="226300" cy="226300"/>
                </a:xfrm>
                <a:custGeom>
                  <a:rect b="b" l="l" r="r" t="t"/>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55ACEE"/>
                </a:solidFill>
                <a:ln cap="flat" cmpd="sng" w="12700">
                  <a:solidFill>
                    <a:srgbClr val="173D7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500"/>
                    <a:buFont typeface="Calibri"/>
                    <a:buNone/>
                  </a:pPr>
                  <a:r>
                    <a:t/>
                  </a:r>
                  <a:endParaRPr b="0" i="0" sz="1500" u="none" cap="none" strike="noStrike">
                    <a:solidFill>
                      <a:schemeClr val="dk1"/>
                    </a:solidFill>
                    <a:latin typeface="Source Sans Pro"/>
                    <a:ea typeface="Source Sans Pro"/>
                    <a:cs typeface="Source Sans Pro"/>
                    <a:sym typeface="Source Sans Pro"/>
                  </a:endParaRPr>
                </a:p>
              </p:txBody>
            </p:sp>
          </p:grpSp>
          <p:cxnSp>
            <p:nvCxnSpPr>
              <p:cNvPr id="451" name="Google Shape;451;p14"/>
              <p:cNvCxnSpPr>
                <a:stCxn id="449" idx="4"/>
              </p:cNvCxnSpPr>
              <p:nvPr/>
            </p:nvCxnSpPr>
            <p:spPr>
              <a:xfrm flipH="1" rot="-5400000">
                <a:off x="4131289" y="3167641"/>
                <a:ext cx="1133100" cy="964500"/>
              </a:xfrm>
              <a:prstGeom prst="bentConnector3">
                <a:avLst>
                  <a:gd fmla="val 99597" name="adj1"/>
                </a:avLst>
              </a:prstGeom>
              <a:noFill/>
              <a:ln cap="flat" cmpd="sng" w="19050">
                <a:solidFill>
                  <a:srgbClr val="173D7A"/>
                </a:solidFill>
                <a:prstDash val="solid"/>
                <a:miter lim="800000"/>
                <a:headEnd len="sm" w="sm" type="none"/>
                <a:tailEnd len="sm" w="sm" type="none"/>
              </a:ln>
            </p:spPr>
          </p:cxnSp>
        </p:grpSp>
        <p:sp>
          <p:nvSpPr>
            <p:cNvPr id="452" name="Google Shape;452;p14"/>
            <p:cNvSpPr/>
            <p:nvPr/>
          </p:nvSpPr>
          <p:spPr>
            <a:xfrm>
              <a:off x="5149307" y="4169877"/>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453" name="Google Shape;453;p14"/>
          <p:cNvSpPr/>
          <p:nvPr/>
        </p:nvSpPr>
        <p:spPr>
          <a:xfrm>
            <a:off x="5044324" y="4567045"/>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54" name="Google Shape;454;p14"/>
          <p:cNvSpPr/>
          <p:nvPr/>
        </p:nvSpPr>
        <p:spPr>
          <a:xfrm>
            <a:off x="7136993" y="4578403"/>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34" name="Google Shape;434;p14"/>
          <p:cNvSpPr/>
          <p:nvPr/>
        </p:nvSpPr>
        <p:spPr>
          <a:xfrm>
            <a:off x="7133352" y="3720935"/>
            <a:ext cx="84159" cy="84159"/>
          </a:xfrm>
          <a:prstGeom prst="ellipse">
            <a:avLst/>
          </a:prstGeom>
          <a:solidFill>
            <a:schemeClr val="lt1"/>
          </a:solidFill>
          <a:ln cap="flat" cmpd="sng" w="12700">
            <a:solidFill>
              <a:srgbClr val="173D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pSp>
        <p:nvGrpSpPr>
          <p:cNvPr id="460" name="Google Shape;460;p15"/>
          <p:cNvGrpSpPr/>
          <p:nvPr/>
        </p:nvGrpSpPr>
        <p:grpSpPr>
          <a:xfrm>
            <a:off x="0" y="0"/>
            <a:ext cx="12192000" cy="6858000"/>
            <a:chOff x="0" y="0"/>
            <a:chExt cx="12192000" cy="6858000"/>
          </a:xfrm>
        </p:grpSpPr>
        <p:sp>
          <p:nvSpPr>
            <p:cNvPr id="461" name="Google Shape;461;p15"/>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pic>
          <p:nvPicPr>
            <p:cNvPr descr="A picture containing close&#10;&#10;Description automatically generated" id="462" name="Google Shape;462;p15"/>
            <p:cNvPicPr preferRelativeResize="0"/>
            <p:nvPr/>
          </p:nvPicPr>
          <p:blipFill rotWithShape="1">
            <a:blip r:embed="rId3">
              <a:alphaModFix amt="10000"/>
            </a:blip>
            <a:srcRect b="0" l="0" r="0" t="0"/>
            <a:stretch/>
          </p:blipFill>
          <p:spPr>
            <a:xfrm>
              <a:off x="1786119" y="630930"/>
              <a:ext cx="8619762" cy="5596139"/>
            </a:xfrm>
            <a:prstGeom prst="rect">
              <a:avLst/>
            </a:prstGeom>
            <a:noFill/>
            <a:ln>
              <a:noFill/>
            </a:ln>
          </p:spPr>
        </p:pic>
      </p:grpSp>
      <p:pic>
        <p:nvPicPr>
          <p:cNvPr id="463" name="Google Shape;463;p15"/>
          <p:cNvPicPr preferRelativeResize="0"/>
          <p:nvPr>
            <p:ph idx="2" type="pic"/>
          </p:nvPr>
        </p:nvPicPr>
        <p:blipFill rotWithShape="1">
          <a:blip r:embed="rId4">
            <a:alphaModFix/>
          </a:blip>
          <a:srcRect b="39671" l="18094" r="57765" t="0"/>
          <a:stretch/>
        </p:blipFill>
        <p:spPr>
          <a:xfrm>
            <a:off x="4630738" y="681208"/>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pic>
        <p:nvPicPr>
          <p:cNvPr id="464" name="Google Shape;464;p15"/>
          <p:cNvPicPr preferRelativeResize="0"/>
          <p:nvPr>
            <p:ph idx="3" type="pic"/>
          </p:nvPr>
        </p:nvPicPr>
        <p:blipFill rotWithShape="1">
          <a:blip r:embed="rId4">
            <a:alphaModFix/>
          </a:blip>
          <a:srcRect b="0" l="28272" r="47588" t="39671"/>
          <a:stretch/>
        </p:blipFill>
        <p:spPr>
          <a:xfrm>
            <a:off x="5901021" y="2886303"/>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pic>
        <p:nvPicPr>
          <p:cNvPr id="465" name="Google Shape;465;p15"/>
          <p:cNvPicPr preferRelativeResize="0"/>
          <p:nvPr>
            <p:ph idx="4" type="pic"/>
          </p:nvPr>
        </p:nvPicPr>
        <p:blipFill rotWithShape="1">
          <a:blip r:embed="rId4">
            <a:alphaModFix/>
          </a:blip>
          <a:srcRect b="39785" l="51398" r="24506" t="0"/>
          <a:stretch/>
        </p:blipFill>
        <p:spPr>
          <a:xfrm>
            <a:off x="8769112" y="681208"/>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sp>
        <p:nvSpPr>
          <p:cNvPr id="466" name="Google Shape;466;p15"/>
          <p:cNvSpPr txBox="1"/>
          <p:nvPr/>
        </p:nvSpPr>
        <p:spPr>
          <a:xfrm>
            <a:off x="940846" y="4092590"/>
            <a:ext cx="5661290" cy="1200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47A1F"/>
              </a:buClr>
              <a:buSzPts val="2400"/>
              <a:buFont typeface="Montserrat Black"/>
              <a:buNone/>
            </a:pPr>
            <a:r>
              <a:rPr b="1" lang="en-US" sz="2400">
                <a:solidFill>
                  <a:srgbClr val="F47A1F"/>
                </a:solidFill>
                <a:latin typeface="Montserrat Black"/>
                <a:ea typeface="Montserrat Black"/>
                <a:cs typeface="Montserrat Black"/>
                <a:sym typeface="Montserrat Black"/>
              </a:rPr>
              <a:t>Vấn đề kỹ thuật</a:t>
            </a:r>
            <a:endParaRPr sz="1600">
              <a:solidFill>
                <a:schemeClr val="dk1"/>
              </a:solidFill>
              <a:latin typeface="Calibri"/>
              <a:ea typeface="Calibri"/>
              <a:cs typeface="Calibri"/>
              <a:sym typeface="Calibri"/>
            </a:endParaRPr>
          </a:p>
          <a:p>
            <a:pPr indent="0" lvl="0" marL="0" marR="0" rtl="0" algn="l">
              <a:spcBef>
                <a:spcPts val="0"/>
              </a:spcBef>
              <a:spcAft>
                <a:spcPts val="0"/>
              </a:spcAft>
              <a:buClr>
                <a:srgbClr val="262626"/>
              </a:buClr>
              <a:buSzPts val="2400"/>
              <a:buFont typeface="Montserrat"/>
              <a:buNone/>
            </a:pPr>
            <a:r>
              <a:rPr lang="en-US" sz="2400">
                <a:solidFill>
                  <a:srgbClr val="262626"/>
                </a:solidFill>
                <a:latin typeface="Montserrat"/>
                <a:ea typeface="Montserrat"/>
                <a:cs typeface="Montserrat"/>
                <a:sym typeface="Montserrat"/>
              </a:rPr>
              <a:t>| </a:t>
            </a:r>
            <a:r>
              <a:rPr b="1" lang="en-US" sz="2400">
                <a:solidFill>
                  <a:srgbClr val="332B29"/>
                </a:solidFill>
                <a:latin typeface="Montserrat"/>
                <a:ea typeface="Montserrat"/>
                <a:cs typeface="Montserrat"/>
                <a:sym typeface="Montserrat"/>
              </a:rPr>
              <a:t>Các vấn đề đăng ký, sử dụng </a:t>
            </a:r>
            <a:endParaRPr/>
          </a:p>
          <a:p>
            <a:pPr indent="0" lvl="0" marL="0" marR="0" rtl="0" algn="l">
              <a:spcBef>
                <a:spcPts val="0"/>
              </a:spcBef>
              <a:spcAft>
                <a:spcPts val="0"/>
              </a:spcAft>
              <a:buClr>
                <a:srgbClr val="332B29"/>
              </a:buClr>
              <a:buSzPts val="2400"/>
              <a:buFont typeface="Montserrat"/>
              <a:buNone/>
            </a:pPr>
            <a:r>
              <a:rPr b="1" lang="en-US" sz="2400">
                <a:solidFill>
                  <a:srgbClr val="332B29"/>
                </a:solidFill>
                <a:latin typeface="Montserrat"/>
                <a:ea typeface="Montserrat"/>
                <a:cs typeface="Montserrat"/>
                <a:sym typeface="Montserrat"/>
              </a:rPr>
              <a:t>F-safe – CPE Lab INF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48ffa0e13a_1_455"/>
          <p:cNvSpPr txBox="1"/>
          <p:nvPr>
            <p:ph type="ctrTitle"/>
          </p:nvPr>
        </p:nvSpPr>
        <p:spPr>
          <a:xfrm>
            <a:off x="7114032" y="2207361"/>
            <a:ext cx="4682700" cy="2239500"/>
          </a:xfrm>
          <a:prstGeom prst="rect">
            <a:avLst/>
          </a:prstGeom>
          <a:noFill/>
          <a:ln>
            <a:noFill/>
          </a:ln>
          <a:effectLst>
            <a:outerShdw blurRad="50800" rotWithShape="0" algn="tl" dir="2700000" dist="38100">
              <a:srgbClr val="000000">
                <a:alpha val="40000"/>
              </a:srgbClr>
            </a:outerShdw>
          </a:effectLst>
        </p:spPr>
        <p:txBody>
          <a:bodyPr anchorCtr="0" anchor="ctr" bIns="60925" lIns="121900" spcFirstLastPara="1" rIns="121900" wrap="square" tIns="60925">
            <a:normAutofit/>
          </a:bodyPr>
          <a:lstStyle/>
          <a:p>
            <a:pPr indent="0" lvl="0" marL="0" rtl="0" algn="ctr">
              <a:spcBef>
                <a:spcPts val="0"/>
              </a:spcBef>
              <a:spcAft>
                <a:spcPts val="0"/>
              </a:spcAft>
              <a:buClr>
                <a:schemeClr val="lt1"/>
              </a:buClr>
              <a:buSzPts val="3700"/>
              <a:buFont typeface="Calibri"/>
              <a:buNone/>
            </a:pPr>
            <a:r>
              <a:rPr lang="en-US" sz="3700"/>
              <a:t>Các vấn đề về đăng ký, sử dụng F-Safe</a:t>
            </a:r>
            <a:endParaRPr/>
          </a:p>
        </p:txBody>
      </p:sp>
      <p:sp>
        <p:nvSpPr>
          <p:cNvPr id="472" name="Google Shape;472;g248ffa0e13a_1_455"/>
          <p:cNvSpPr txBox="1"/>
          <p:nvPr>
            <p:ph idx="1" type="subTitle"/>
          </p:nvPr>
        </p:nvSpPr>
        <p:spPr>
          <a:xfrm>
            <a:off x="9353707" y="5057853"/>
            <a:ext cx="2220900" cy="814500"/>
          </a:xfrm>
          <a:prstGeom prst="rect">
            <a:avLst/>
          </a:prstGeom>
          <a:noFill/>
          <a:ln>
            <a:noFill/>
          </a:ln>
        </p:spPr>
        <p:txBody>
          <a:bodyPr anchorCtr="0" anchor="t" bIns="60925" lIns="121900" spcFirstLastPara="1" rIns="121900" wrap="square" tIns="60925">
            <a:normAutofit fontScale="62500" lnSpcReduction="20000"/>
          </a:bodyPr>
          <a:lstStyle/>
          <a:p>
            <a:pPr indent="0" lvl="0" marL="0" rtl="0" algn="r">
              <a:spcBef>
                <a:spcPts val="0"/>
              </a:spcBef>
              <a:spcAft>
                <a:spcPts val="0"/>
              </a:spcAft>
              <a:buClr>
                <a:srgbClr val="31859B"/>
              </a:buClr>
              <a:buSzPct val="100000"/>
              <a:buNone/>
            </a:pPr>
            <a:r>
              <a:rPr lang="en-US" sz="4900"/>
              <a:t>CPE Lab</a:t>
            </a:r>
            <a:br>
              <a:rPr lang="en-US"/>
            </a:br>
            <a:r>
              <a:rPr i="1" lang="en-US"/>
              <a:t>INF MN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48ffa0e13a_1_460"/>
          <p:cNvSpPr txBox="1"/>
          <p:nvPr>
            <p:ph type="title"/>
          </p:nvPr>
        </p:nvSpPr>
        <p:spPr>
          <a:xfrm>
            <a:off x="5485166" y="374900"/>
            <a:ext cx="63948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478" name="Google Shape;478;g248ffa0e13a_1_460"/>
          <p:cNvSpPr txBox="1"/>
          <p:nvPr>
            <p:ph idx="1" type="body"/>
          </p:nvPr>
        </p:nvSpPr>
        <p:spPr>
          <a:xfrm>
            <a:off x="0" y="1963067"/>
            <a:ext cx="10784400" cy="648900"/>
          </a:xfrm>
          <a:prstGeom prst="rect">
            <a:avLst/>
          </a:prstGeom>
          <a:noFill/>
          <a:ln>
            <a:noFill/>
          </a:ln>
        </p:spPr>
        <p:txBody>
          <a:bodyPr anchorCtr="0" anchor="t" bIns="60925" lIns="121900" spcFirstLastPara="1" rIns="121900" wrap="square" tIns="60925">
            <a:normAutofit fontScale="77500"/>
          </a:bodyPr>
          <a:lstStyle/>
          <a:p>
            <a:pPr indent="-462280" lvl="0" marL="457200" rtl="0" algn="l">
              <a:spcBef>
                <a:spcPts val="500"/>
              </a:spcBef>
              <a:spcAft>
                <a:spcPts val="0"/>
              </a:spcAft>
              <a:buClr>
                <a:srgbClr val="31859B"/>
              </a:buClr>
              <a:buSzPct val="100000"/>
              <a:buFont typeface="Noto Sans Symbols"/>
              <a:buChar char="✔"/>
            </a:pPr>
            <a:r>
              <a:rPr lang="en-US" sz="3200"/>
              <a:t>Thông tin về modem và firmware có hỗ trợ F-Safe (Update ngày 10/12/2023)</a:t>
            </a:r>
            <a:endParaRPr sz="3200"/>
          </a:p>
        </p:txBody>
      </p:sp>
      <p:pic>
        <p:nvPicPr>
          <p:cNvPr id="479" name="Google Shape;479;g248ffa0e13a_1_460"/>
          <p:cNvPicPr preferRelativeResize="0"/>
          <p:nvPr/>
        </p:nvPicPr>
        <p:blipFill>
          <a:blip r:embed="rId3">
            <a:alphaModFix/>
          </a:blip>
          <a:stretch>
            <a:fillRect/>
          </a:stretch>
        </p:blipFill>
        <p:spPr>
          <a:xfrm>
            <a:off x="1121363" y="2611975"/>
            <a:ext cx="9949274" cy="330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1"/>
          <p:cNvGrpSpPr/>
          <p:nvPr/>
        </p:nvGrpSpPr>
        <p:grpSpPr>
          <a:xfrm>
            <a:off x="0" y="0"/>
            <a:ext cx="12192000" cy="6858000"/>
            <a:chOff x="0" y="0"/>
            <a:chExt cx="12192000" cy="6858000"/>
          </a:xfrm>
        </p:grpSpPr>
        <p:sp>
          <p:nvSpPr>
            <p:cNvPr id="196" name="Google Shape;196;p1"/>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Open Sans"/>
                <a:buNone/>
              </a:pPr>
              <a:r>
                <a:t/>
              </a:r>
              <a:endParaRPr b="0" i="0" sz="1800" u="none" cap="none" strike="noStrike">
                <a:solidFill>
                  <a:schemeClr val="lt1"/>
                </a:solidFill>
                <a:latin typeface="Calibri"/>
                <a:ea typeface="Calibri"/>
                <a:cs typeface="Calibri"/>
                <a:sym typeface="Calibri"/>
              </a:endParaRPr>
            </a:p>
          </p:txBody>
        </p:sp>
        <p:pic>
          <p:nvPicPr>
            <p:cNvPr descr="A picture containing close&#10;&#10;Description automatically generated" id="197" name="Google Shape;197;p1"/>
            <p:cNvPicPr preferRelativeResize="0"/>
            <p:nvPr/>
          </p:nvPicPr>
          <p:blipFill rotWithShape="1">
            <a:blip r:embed="rId3">
              <a:alphaModFix amt="10000"/>
            </a:blip>
            <a:srcRect b="0" l="0" r="0" t="0"/>
            <a:stretch/>
          </p:blipFill>
          <p:spPr>
            <a:xfrm>
              <a:off x="1786119" y="630930"/>
              <a:ext cx="8619762" cy="5596139"/>
            </a:xfrm>
            <a:prstGeom prst="rect">
              <a:avLst/>
            </a:prstGeom>
            <a:noFill/>
            <a:ln>
              <a:noFill/>
            </a:ln>
          </p:spPr>
        </p:pic>
      </p:grpSp>
      <p:pic>
        <p:nvPicPr>
          <p:cNvPr id="198" name="Google Shape;198;p1"/>
          <p:cNvPicPr preferRelativeResize="0"/>
          <p:nvPr>
            <p:ph idx="2" type="pic"/>
          </p:nvPr>
        </p:nvPicPr>
        <p:blipFill rotWithShape="1">
          <a:blip r:embed="rId4">
            <a:alphaModFix/>
          </a:blip>
          <a:srcRect b="39671" l="18094" r="57765" t="0"/>
          <a:stretch/>
        </p:blipFill>
        <p:spPr>
          <a:xfrm>
            <a:off x="4630738" y="681208"/>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pic>
        <p:nvPicPr>
          <p:cNvPr id="199" name="Google Shape;199;p1"/>
          <p:cNvPicPr preferRelativeResize="0"/>
          <p:nvPr>
            <p:ph idx="3" type="pic"/>
          </p:nvPr>
        </p:nvPicPr>
        <p:blipFill rotWithShape="1">
          <a:blip r:embed="rId4">
            <a:alphaModFix/>
          </a:blip>
          <a:srcRect b="0" l="28272" r="47588" t="39671"/>
          <a:stretch/>
        </p:blipFill>
        <p:spPr>
          <a:xfrm>
            <a:off x="5901021" y="2886303"/>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pic>
        <p:nvPicPr>
          <p:cNvPr id="200" name="Google Shape;200;p1"/>
          <p:cNvPicPr preferRelativeResize="0"/>
          <p:nvPr>
            <p:ph idx="4" type="pic"/>
          </p:nvPr>
        </p:nvPicPr>
        <p:blipFill rotWithShape="1">
          <a:blip r:embed="rId4">
            <a:alphaModFix/>
          </a:blip>
          <a:srcRect b="39785" l="51398" r="24506" t="0"/>
          <a:stretch/>
        </p:blipFill>
        <p:spPr>
          <a:xfrm>
            <a:off x="8769112" y="681208"/>
            <a:ext cx="2981689" cy="3353306"/>
          </a:xfrm>
          <a:prstGeom prst="rect">
            <a:avLst/>
          </a:prstGeom>
          <a:solidFill>
            <a:srgbClr val="F2F2F2"/>
          </a:solidFill>
          <a:ln>
            <a:noFill/>
          </a:ln>
          <a:effectLst>
            <a:outerShdw blurRad="254000" sx="102000" rotWithShape="0" algn="ctr" dir="5400000" dist="50800" sy="102000">
              <a:srgbClr val="000000">
                <a:alpha val="20000"/>
              </a:srgbClr>
            </a:outerShdw>
          </a:effectLst>
        </p:spPr>
      </p:pic>
      <p:sp>
        <p:nvSpPr>
          <p:cNvPr id="201" name="Google Shape;201;p1"/>
          <p:cNvSpPr txBox="1"/>
          <p:nvPr/>
        </p:nvSpPr>
        <p:spPr>
          <a:xfrm>
            <a:off x="940846" y="4092590"/>
            <a:ext cx="5661290" cy="1200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47A1F"/>
              </a:buClr>
              <a:buSzPts val="2400"/>
              <a:buFont typeface="Montserrat Black"/>
              <a:buNone/>
            </a:pPr>
            <a:r>
              <a:rPr b="1" i="0" lang="en-US" sz="2400" u="none" cap="none" strike="noStrike">
                <a:solidFill>
                  <a:srgbClr val="F47A1F"/>
                </a:solidFill>
                <a:latin typeface="Montserrat Black"/>
                <a:ea typeface="Montserrat Black"/>
                <a:cs typeface="Montserrat Black"/>
                <a:sym typeface="Montserrat Black"/>
              </a:rPr>
              <a:t>Báo cáo</a:t>
            </a:r>
            <a:endParaRPr b="0" i="0" sz="1600" u="none" cap="none" strike="noStrike">
              <a:solidFill>
                <a:schemeClr val="dk1"/>
              </a:solidFill>
              <a:latin typeface="Open Sans"/>
              <a:ea typeface="Open Sans"/>
              <a:cs typeface="Open Sans"/>
              <a:sym typeface="Open Sans"/>
            </a:endParaRPr>
          </a:p>
          <a:p>
            <a:pPr indent="0" lvl="0" marL="0" marR="0" rtl="0" algn="l">
              <a:spcBef>
                <a:spcPts val="0"/>
              </a:spcBef>
              <a:spcAft>
                <a:spcPts val="0"/>
              </a:spcAft>
              <a:buClr>
                <a:srgbClr val="262626"/>
              </a:buClr>
              <a:buSzPts val="2400"/>
              <a:buFont typeface="Montserrat"/>
              <a:buNone/>
            </a:pPr>
            <a:r>
              <a:rPr b="0" i="0" lang="en-US" sz="2400" u="none" cap="none" strike="noStrike">
                <a:solidFill>
                  <a:srgbClr val="262626"/>
                </a:solidFill>
                <a:latin typeface="Montserrat"/>
                <a:ea typeface="Montserrat"/>
                <a:cs typeface="Montserrat"/>
                <a:sym typeface="Montserrat"/>
              </a:rPr>
              <a:t>| </a:t>
            </a:r>
            <a:r>
              <a:rPr b="1" i="0" lang="en-US" sz="2400" u="none" cap="none" strike="noStrike">
                <a:solidFill>
                  <a:srgbClr val="332B29"/>
                </a:solidFill>
                <a:latin typeface="Montserrat"/>
                <a:ea typeface="Montserrat"/>
                <a:cs typeface="Montserrat"/>
                <a:sym typeface="Montserrat"/>
              </a:rPr>
              <a:t>Hoạt động kinh doanh </a:t>
            </a:r>
            <a:endParaRPr/>
          </a:p>
          <a:p>
            <a:pPr indent="0" lvl="0" marL="0" marR="0" rtl="0" algn="l">
              <a:spcBef>
                <a:spcPts val="0"/>
              </a:spcBef>
              <a:spcAft>
                <a:spcPts val="0"/>
              </a:spcAft>
              <a:buClr>
                <a:srgbClr val="332B29"/>
              </a:buClr>
              <a:buSzPts val="2400"/>
              <a:buFont typeface="Montserrat"/>
              <a:buNone/>
            </a:pPr>
            <a:r>
              <a:rPr b="1" i="0" lang="en-US" sz="2400" u="none" cap="none" strike="noStrike">
                <a:solidFill>
                  <a:srgbClr val="332B29"/>
                </a:solidFill>
                <a:latin typeface="Montserrat"/>
                <a:ea typeface="Montserrat"/>
                <a:cs typeface="Montserrat"/>
                <a:sym typeface="Montserrat"/>
              </a:rPr>
              <a:t>Dịch vụ F-Safe Online an toàn</a:t>
            </a:r>
            <a:endParaRPr b="0" i="0" sz="1600" u="none" cap="none" strike="noStrike">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48ffa0e13a_1_466"/>
          <p:cNvSpPr txBox="1"/>
          <p:nvPr>
            <p:ph type="title"/>
          </p:nvPr>
        </p:nvSpPr>
        <p:spPr>
          <a:xfrm>
            <a:off x="5485166" y="374900"/>
            <a:ext cx="63948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485" name="Google Shape;485;g248ffa0e13a_1_466"/>
          <p:cNvSpPr txBox="1"/>
          <p:nvPr>
            <p:ph idx="1" type="body"/>
          </p:nvPr>
        </p:nvSpPr>
        <p:spPr>
          <a:xfrm>
            <a:off x="558433" y="1884400"/>
            <a:ext cx="4467300" cy="4567200"/>
          </a:xfrm>
          <a:prstGeom prst="rect">
            <a:avLst/>
          </a:prstGeom>
          <a:noFill/>
          <a:ln>
            <a:noFill/>
          </a:ln>
        </p:spPr>
        <p:txBody>
          <a:bodyPr anchorCtr="0" anchor="t" bIns="60925" lIns="121900" spcFirstLastPara="1" rIns="121900" wrap="square" tIns="60925">
            <a:normAutofit/>
          </a:bodyPr>
          <a:lstStyle/>
          <a:p>
            <a:pPr indent="-476250" lvl="0" marL="457200" rtl="0" algn="l">
              <a:spcBef>
                <a:spcPts val="0"/>
              </a:spcBef>
              <a:spcAft>
                <a:spcPts val="0"/>
              </a:spcAft>
              <a:buClr>
                <a:srgbClr val="31859B"/>
              </a:buClr>
              <a:buSzPts val="3700"/>
              <a:buChar char="•"/>
            </a:pPr>
            <a:r>
              <a:rPr lang="en-US"/>
              <a:t>Không tự đăng ký được F-Safe trên Hi FPT:</a:t>
            </a:r>
            <a:endParaRPr/>
          </a:p>
          <a:p>
            <a:pPr indent="-704850" lvl="0" marL="685800" rtl="0" algn="l">
              <a:spcBef>
                <a:spcPts val="500"/>
              </a:spcBef>
              <a:spcAft>
                <a:spcPts val="0"/>
              </a:spcAft>
              <a:buClr>
                <a:srgbClr val="31859B"/>
              </a:buClr>
              <a:buSzPts val="2700"/>
              <a:buFont typeface="Calibri"/>
              <a:buAutoNum type="alphaLcPeriod"/>
            </a:pPr>
            <a:r>
              <a:rPr lang="en-US" sz="2700"/>
              <a:t>Nhận được thông báo: Chưa đủ điều kiện sử dụng dịch vụ F-Safe (Modem hoặc gói cước không đủ điều kiện…)</a:t>
            </a:r>
            <a:endParaRPr/>
          </a:p>
        </p:txBody>
      </p:sp>
      <p:pic>
        <p:nvPicPr>
          <p:cNvPr id="486" name="Google Shape;486;g248ffa0e13a_1_466"/>
          <p:cNvPicPr preferRelativeResize="0"/>
          <p:nvPr/>
        </p:nvPicPr>
        <p:blipFill>
          <a:blip r:embed="rId3">
            <a:alphaModFix/>
          </a:blip>
          <a:stretch>
            <a:fillRect/>
          </a:stretch>
        </p:blipFill>
        <p:spPr>
          <a:xfrm>
            <a:off x="6096000" y="1824850"/>
            <a:ext cx="3862200" cy="468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48ffa0e13a_1_472"/>
          <p:cNvSpPr txBox="1"/>
          <p:nvPr>
            <p:ph type="title"/>
          </p:nvPr>
        </p:nvSpPr>
        <p:spPr>
          <a:xfrm>
            <a:off x="5485166" y="374900"/>
            <a:ext cx="63948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492" name="Google Shape;492;g248ffa0e13a_1_472"/>
          <p:cNvSpPr txBox="1"/>
          <p:nvPr>
            <p:ph idx="1" type="body"/>
          </p:nvPr>
        </p:nvSpPr>
        <p:spPr>
          <a:xfrm>
            <a:off x="598633" y="2207366"/>
            <a:ext cx="11281200" cy="4258500"/>
          </a:xfrm>
          <a:prstGeom prst="rect">
            <a:avLst/>
          </a:prstGeom>
          <a:noFill/>
          <a:ln>
            <a:noFill/>
          </a:ln>
        </p:spPr>
        <p:txBody>
          <a:bodyPr anchorCtr="0" anchor="t" bIns="60925" lIns="121900" spcFirstLastPara="1" rIns="121900" wrap="square" tIns="60925">
            <a:normAutofit lnSpcReduction="20000"/>
          </a:bodyPr>
          <a:lstStyle/>
          <a:p>
            <a:pPr indent="-476250" lvl="0" marL="457200" rtl="0" algn="l">
              <a:spcBef>
                <a:spcPts val="0"/>
              </a:spcBef>
              <a:spcAft>
                <a:spcPts val="0"/>
              </a:spcAft>
              <a:buClr>
                <a:srgbClr val="31859B"/>
              </a:buClr>
              <a:buSzPts val="3700"/>
              <a:buChar char="•"/>
            </a:pPr>
            <a:r>
              <a:rPr lang="en-US"/>
              <a:t>Không tự đăng ký được F-Safe trên Hi FPT:</a:t>
            </a:r>
            <a:endParaRPr/>
          </a:p>
          <a:p>
            <a:pPr indent="0" lvl="0" marL="457200" rtl="0" algn="l">
              <a:spcBef>
                <a:spcPts val="500"/>
              </a:spcBef>
              <a:spcAft>
                <a:spcPts val="0"/>
              </a:spcAft>
              <a:buNone/>
            </a:pPr>
            <a:r>
              <a:rPr lang="en-US" sz="2700"/>
              <a:t>b. Kiểm tra:</a:t>
            </a:r>
            <a:endParaRPr/>
          </a:p>
          <a:p>
            <a:pPr indent="-476250" lvl="0" marL="457200" rtl="0" algn="l">
              <a:spcBef>
                <a:spcPts val="500"/>
              </a:spcBef>
              <a:spcAft>
                <a:spcPts val="0"/>
              </a:spcAft>
              <a:buClr>
                <a:srgbClr val="31859B"/>
              </a:buClr>
              <a:buSzPts val="2700"/>
              <a:buFont typeface="Noto Sans Symbols"/>
              <a:buChar char="✔"/>
            </a:pPr>
            <a:r>
              <a:rPr lang="en-US" sz="2700"/>
              <a:t>Kiểm tra lại thông tin về gói cước (Super80, Super100, Super150 cũ và hiện tại là Meta, Sky, Giga), modem G-97RG6W (AC1000Cv2), AC1000F và modem mới là </a:t>
            </a:r>
            <a:r>
              <a:rPr lang="en-US" sz="2700">
                <a:solidFill>
                  <a:srgbClr val="FF0000"/>
                </a:solidFill>
              </a:rPr>
              <a:t>AC1000Cv3 (tất cả FW của AC1000Cv3 đều hỗ trợ)</a:t>
            </a:r>
            <a:r>
              <a:rPr lang="en-US" sz="2700"/>
              <a:t>  (phải chạy firmware mới nhất, tối thiểu đang chạy FW R4.2.23.079p -&gt; R4.2.23.109 (G-97RG6W) và </a:t>
            </a:r>
            <a:r>
              <a:rPr b="1" lang="en-US" sz="2700">
                <a:solidFill>
                  <a:srgbClr val="FF0000"/>
                </a:solidFill>
              </a:rPr>
              <a:t>VT5.5</a:t>
            </a:r>
            <a:r>
              <a:rPr lang="en-US" sz="2700"/>
              <a:t>.10302NA -&gt; </a:t>
            </a:r>
            <a:r>
              <a:rPr b="1" lang="en-US" sz="2700">
                <a:solidFill>
                  <a:srgbClr val="FF0000"/>
                </a:solidFill>
              </a:rPr>
              <a:t>VT5.5</a:t>
            </a:r>
            <a:r>
              <a:rPr lang="en-US" sz="2700"/>
              <a:t>.231005NN (AC1000F).</a:t>
            </a:r>
            <a:endParaRPr/>
          </a:p>
          <a:p>
            <a:pPr indent="-476250" lvl="0" marL="457200" rtl="0" algn="l">
              <a:spcBef>
                <a:spcPts val="500"/>
              </a:spcBef>
              <a:spcAft>
                <a:spcPts val="0"/>
              </a:spcAft>
              <a:buClr>
                <a:srgbClr val="31859B"/>
              </a:buClr>
              <a:buSzPts val="2700"/>
              <a:buFont typeface="Noto Sans Symbols"/>
              <a:buChar char="✔"/>
            </a:pPr>
            <a:r>
              <a:rPr b="1" lang="en-US" sz="2700"/>
              <a:t>Kiểm tra lại thông tin PĐK F-Safe trên Inside của hợp đồng đã có hay chưa? Và nếu đã có thì xem kênh bán F-Safe là gì, ngày bán là khi nào, tình trạng F-Safe đã kích hoạt hay chưa?</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48ffa0e13a_1_477"/>
          <p:cNvSpPr txBox="1"/>
          <p:nvPr>
            <p:ph type="title"/>
          </p:nvPr>
        </p:nvSpPr>
        <p:spPr>
          <a:xfrm>
            <a:off x="5485166" y="374900"/>
            <a:ext cx="6441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498" name="Google Shape;498;g248ffa0e13a_1_477"/>
          <p:cNvSpPr txBox="1"/>
          <p:nvPr>
            <p:ph idx="1" type="body"/>
          </p:nvPr>
        </p:nvSpPr>
        <p:spPr>
          <a:xfrm>
            <a:off x="222367" y="2047200"/>
            <a:ext cx="3060000" cy="2032500"/>
          </a:xfrm>
          <a:prstGeom prst="rect">
            <a:avLst/>
          </a:prstGeom>
          <a:noFill/>
          <a:ln>
            <a:noFill/>
          </a:ln>
        </p:spPr>
        <p:txBody>
          <a:bodyPr anchorCtr="0" anchor="t" bIns="60925" lIns="121900" spcFirstLastPara="1" rIns="121900" wrap="square" tIns="60925">
            <a:normAutofit/>
          </a:bodyPr>
          <a:lstStyle/>
          <a:p>
            <a:pPr indent="-495300" lvl="0" marL="609600" rtl="0" algn="l">
              <a:spcBef>
                <a:spcPts val="500"/>
              </a:spcBef>
              <a:spcAft>
                <a:spcPts val="0"/>
              </a:spcAft>
              <a:buSzPts val="3000"/>
              <a:buChar char="●"/>
            </a:pPr>
            <a:r>
              <a:rPr lang="en-US" sz="3000"/>
              <a:t>Nhận diện PĐK F-Safe trên Inside:</a:t>
            </a:r>
            <a:endParaRPr sz="3000"/>
          </a:p>
        </p:txBody>
      </p:sp>
      <p:pic>
        <p:nvPicPr>
          <p:cNvPr id="499" name="Google Shape;499;g248ffa0e13a_1_477"/>
          <p:cNvPicPr preferRelativeResize="0"/>
          <p:nvPr/>
        </p:nvPicPr>
        <p:blipFill>
          <a:blip r:embed="rId3">
            <a:alphaModFix/>
          </a:blip>
          <a:stretch>
            <a:fillRect/>
          </a:stretch>
        </p:blipFill>
        <p:spPr>
          <a:xfrm>
            <a:off x="3057484" y="1765300"/>
            <a:ext cx="9123150" cy="509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48ffa0e13a_1_483"/>
          <p:cNvSpPr txBox="1"/>
          <p:nvPr>
            <p:ph type="title"/>
          </p:nvPr>
        </p:nvSpPr>
        <p:spPr>
          <a:xfrm>
            <a:off x="5485166" y="374900"/>
            <a:ext cx="64731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505" name="Google Shape;505;g248ffa0e13a_1_483"/>
          <p:cNvSpPr txBox="1"/>
          <p:nvPr>
            <p:ph idx="1" type="body"/>
          </p:nvPr>
        </p:nvSpPr>
        <p:spPr>
          <a:xfrm>
            <a:off x="593200" y="1942800"/>
            <a:ext cx="11005500" cy="4721700"/>
          </a:xfrm>
          <a:prstGeom prst="rect">
            <a:avLst/>
          </a:prstGeom>
          <a:noFill/>
          <a:ln>
            <a:noFill/>
          </a:ln>
        </p:spPr>
        <p:txBody>
          <a:bodyPr anchorCtr="0" anchor="t" bIns="60925" lIns="121900" spcFirstLastPara="1" rIns="121900" wrap="square" tIns="60925">
            <a:normAutofit fontScale="92500" lnSpcReduction="20000"/>
          </a:bodyPr>
          <a:lstStyle/>
          <a:p>
            <a:pPr indent="-604043" lvl="0" marL="609600" rtl="0" algn="l">
              <a:spcBef>
                <a:spcPts val="0"/>
              </a:spcBef>
              <a:spcAft>
                <a:spcPts val="0"/>
              </a:spcAft>
              <a:buClr>
                <a:srgbClr val="31859B"/>
              </a:buClr>
              <a:buSzPct val="100000"/>
              <a:buAutoNum type="alphaLcPeriod" startAt="3"/>
            </a:pPr>
            <a:r>
              <a:rPr lang="en-US" sz="2500"/>
              <a:t>Xử lý:</a:t>
            </a:r>
            <a:endParaRPr/>
          </a:p>
          <a:p>
            <a:pPr indent="-451643" lvl="0" marL="457200" rtl="0" algn="l">
              <a:spcBef>
                <a:spcPts val="500"/>
              </a:spcBef>
              <a:spcAft>
                <a:spcPts val="0"/>
              </a:spcAft>
              <a:buClr>
                <a:srgbClr val="31859B"/>
              </a:buClr>
              <a:buSzPct val="100000"/>
              <a:buFont typeface="Noto Sans Symbols"/>
              <a:buChar char="✔"/>
            </a:pPr>
            <a:r>
              <a:rPr lang="en-US" sz="2500"/>
              <a:t>Hướng dẫn KH đăng ký bằng tool khác: Báo CS đăng ký bằng Inside, KTV/IBB đăng ký cho KH bằng Mobisale (MBS) (Đều cần KH xác nhận BBĐT member)</a:t>
            </a:r>
            <a:endParaRPr/>
          </a:p>
          <a:p>
            <a:pPr indent="-451643" lvl="0" marL="457200" rtl="0" algn="l">
              <a:spcBef>
                <a:spcPts val="500"/>
              </a:spcBef>
              <a:spcAft>
                <a:spcPts val="0"/>
              </a:spcAft>
              <a:buClr>
                <a:srgbClr val="31859B"/>
              </a:buClr>
              <a:buSzPct val="100000"/>
              <a:buFont typeface="Noto Sans Symbols"/>
              <a:buChar char="✔"/>
            </a:pPr>
            <a:r>
              <a:rPr lang="en-US" sz="2500"/>
              <a:t>Đổi sang 1 trong 2 dòng modem có hỗ trợ F-Safe: G-97RG6W or AC1000F</a:t>
            </a:r>
            <a:endParaRPr/>
          </a:p>
          <a:p>
            <a:pPr indent="-451643" lvl="0" marL="457200" rtl="0" algn="l">
              <a:spcBef>
                <a:spcPts val="500"/>
              </a:spcBef>
              <a:spcAft>
                <a:spcPts val="0"/>
              </a:spcAft>
              <a:buClr>
                <a:srgbClr val="31859B"/>
              </a:buClr>
              <a:buSzPct val="100000"/>
              <a:buFont typeface="Noto Sans Symbols"/>
              <a:buChar char="✔"/>
            </a:pPr>
            <a:r>
              <a:rPr lang="en-US" sz="2500"/>
              <a:t>Upgrade firmware lên phiên bản mới nhất (Lưu ý KHÔNG sử dụng FW 076b (G-97RG6W) và VT5.3 (AC1000F)</a:t>
            </a:r>
            <a:endParaRPr/>
          </a:p>
          <a:p>
            <a:pPr indent="-451643" lvl="0" marL="457200" rtl="0" algn="l">
              <a:spcBef>
                <a:spcPts val="500"/>
              </a:spcBef>
              <a:spcAft>
                <a:spcPts val="0"/>
              </a:spcAft>
              <a:buClr>
                <a:srgbClr val="31859B"/>
              </a:buClr>
              <a:buSzPct val="92592"/>
              <a:buFont typeface="Noto Sans Symbols"/>
              <a:buChar char="✔"/>
            </a:pPr>
            <a:r>
              <a:rPr b="1" lang="en-US" sz="2700" u="sng"/>
              <a:t>Trường hợp đã có PĐK F-Safe</a:t>
            </a:r>
            <a:r>
              <a:rPr lang="en-US" sz="2500"/>
              <a:t> nhưng đang có tình trạng disable/not activated, hoặc enable/activated nhưng vẫn chưa dùng được F-Safe (Vào Hi FPT F-Safe vẫn đang báo “</a:t>
            </a:r>
            <a:r>
              <a:rPr b="1" lang="en-US" sz="2500" u="sng"/>
              <a:t>chờ kích hoạt</a:t>
            </a:r>
            <a:r>
              <a:rPr lang="en-US" sz="2500"/>
              <a:t>”: Reset default modem &gt; Quay PPPoE cho modem Online &gt; </a:t>
            </a:r>
            <a:r>
              <a:rPr b="1" i="1" lang="en-US" sz="2500">
                <a:solidFill>
                  <a:srgbClr val="FF6201"/>
                </a:solidFill>
              </a:rPr>
              <a:t>Reboot qua app Hi FPT (bắt buộc) thêm 1 lần nữa</a:t>
            </a:r>
            <a:r>
              <a:rPr lang="en-US" sz="2500"/>
              <a:t> và đợi trong vòng 5 phút.</a:t>
            </a:r>
            <a:endParaRPr sz="2500"/>
          </a:p>
          <a:p>
            <a:pPr indent="-451643" lvl="0" marL="457200" rtl="0" algn="l">
              <a:spcBef>
                <a:spcPts val="500"/>
              </a:spcBef>
              <a:spcAft>
                <a:spcPts val="0"/>
              </a:spcAft>
              <a:buClr>
                <a:srgbClr val="31859B"/>
              </a:buClr>
              <a:buSzPct val="100000"/>
              <a:buFont typeface="Noto Sans Symbols"/>
              <a:buChar char="✔"/>
            </a:pPr>
            <a:r>
              <a:rPr lang="en-US" sz="2500"/>
              <a:t>Sau khi xử lý cho KH đang có PĐK F-Safe chờ kích hoạt, kiểm tra lại dịch vụ bằng cách sử dụng thiết bị di động, PC, laptop sử dụng WiFi/LAN trực tiếp từ modem (lưu ý không dùng 4G) truy cập vào trang web: </a:t>
            </a:r>
            <a:r>
              <a:rPr lang="en-US" sz="2500" u="sng">
                <a:solidFill>
                  <a:schemeClr val="hlink"/>
                </a:solidFill>
                <a:hlinkClick r:id="rId3"/>
              </a:rPr>
              <a:t>http://unsafe.fstestdomain.com</a:t>
            </a:r>
            <a:r>
              <a:rPr lang="en-US" sz="2500"/>
              <a:t> để kiểm tra lại dịch vụ đã được kích hoạt hay chưa? (Luôn kiểm tra lại bằng cách này sau khi reboot khoảng 3~5 phút)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48ffa0e13a_1_488"/>
          <p:cNvSpPr txBox="1"/>
          <p:nvPr>
            <p:ph type="title"/>
          </p:nvPr>
        </p:nvSpPr>
        <p:spPr>
          <a:xfrm>
            <a:off x="5485166" y="229667"/>
            <a:ext cx="6441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511" name="Google Shape;511;g248ffa0e13a_1_488"/>
          <p:cNvSpPr txBox="1"/>
          <p:nvPr>
            <p:ph idx="1" type="body"/>
          </p:nvPr>
        </p:nvSpPr>
        <p:spPr>
          <a:xfrm>
            <a:off x="598621" y="2207357"/>
            <a:ext cx="4275600" cy="4479300"/>
          </a:xfrm>
          <a:prstGeom prst="rect">
            <a:avLst/>
          </a:prstGeom>
          <a:noFill/>
          <a:ln>
            <a:noFill/>
          </a:ln>
        </p:spPr>
        <p:txBody>
          <a:bodyPr anchorCtr="0" anchor="t" bIns="60925" lIns="121900" spcFirstLastPara="1" rIns="121900" wrap="square" tIns="60925">
            <a:normAutofit/>
          </a:bodyPr>
          <a:lstStyle/>
          <a:p>
            <a:pPr indent="-603250" lvl="0" marL="609600" rtl="0" algn="l">
              <a:spcBef>
                <a:spcPts val="0"/>
              </a:spcBef>
              <a:spcAft>
                <a:spcPts val="0"/>
              </a:spcAft>
              <a:buClr>
                <a:srgbClr val="31859B"/>
              </a:buClr>
              <a:buSzPts val="2500"/>
              <a:buFont typeface="Calibri"/>
              <a:buAutoNum type="alphaLcPeriod" startAt="4"/>
            </a:pPr>
            <a:r>
              <a:rPr lang="en-US" sz="2500"/>
              <a:t>Kiểm tra lại thông tin kích hoạt F-Safe</a:t>
            </a:r>
            <a:endParaRPr/>
          </a:p>
          <a:p>
            <a:pPr indent="-450850" lvl="0" marL="457200" rtl="0" algn="l">
              <a:spcBef>
                <a:spcPts val="500"/>
              </a:spcBef>
              <a:spcAft>
                <a:spcPts val="0"/>
              </a:spcAft>
              <a:buClr>
                <a:srgbClr val="31859B"/>
              </a:buClr>
              <a:buSzPts val="2500"/>
              <a:buFont typeface="Noto Sans Symbols"/>
              <a:buChar char="✔"/>
            </a:pPr>
            <a:r>
              <a:rPr lang="en-US" sz="2500"/>
              <a:t>KTV sử dụng điện thoại/laptop kết nối vào Wi-Fi/LAN của modem, sử dụng trình duyệt web để truy cập vào trang web sau: </a:t>
            </a:r>
            <a:r>
              <a:rPr lang="en-US" sz="2500" u="sng">
                <a:solidFill>
                  <a:schemeClr val="hlink"/>
                </a:solidFill>
                <a:hlinkClick r:id="rId3"/>
              </a:rPr>
              <a:t>http://unsafe.fstestdomain.com</a:t>
            </a:r>
            <a:r>
              <a:rPr lang="en-US" sz="2500"/>
              <a:t> để kiểm tra F-Safe đã hoạt động hay chưa?</a:t>
            </a:r>
            <a:endParaRPr/>
          </a:p>
        </p:txBody>
      </p:sp>
      <p:pic>
        <p:nvPicPr>
          <p:cNvPr id="512" name="Google Shape;512;g248ffa0e13a_1_488"/>
          <p:cNvPicPr preferRelativeResize="0"/>
          <p:nvPr/>
        </p:nvPicPr>
        <p:blipFill rotWithShape="1">
          <a:blip r:embed="rId4">
            <a:alphaModFix/>
          </a:blip>
          <a:srcRect b="0" l="0" r="0" t="0"/>
          <a:stretch/>
        </p:blipFill>
        <p:spPr>
          <a:xfrm>
            <a:off x="5485179" y="1832460"/>
            <a:ext cx="2444062" cy="5025540"/>
          </a:xfrm>
          <a:prstGeom prst="rect">
            <a:avLst/>
          </a:prstGeom>
          <a:noFill/>
          <a:ln>
            <a:noFill/>
          </a:ln>
        </p:spPr>
      </p:pic>
      <p:pic>
        <p:nvPicPr>
          <p:cNvPr id="513" name="Google Shape;513;g248ffa0e13a_1_488"/>
          <p:cNvPicPr preferRelativeResize="0"/>
          <p:nvPr/>
        </p:nvPicPr>
        <p:blipFill rotWithShape="1">
          <a:blip r:embed="rId5">
            <a:alphaModFix/>
          </a:blip>
          <a:srcRect b="0" l="0" r="0" t="0"/>
          <a:stretch/>
        </p:blipFill>
        <p:spPr>
          <a:xfrm>
            <a:off x="8742887" y="1832457"/>
            <a:ext cx="2444063" cy="5025542"/>
          </a:xfrm>
          <a:prstGeom prst="rect">
            <a:avLst/>
          </a:prstGeom>
          <a:noFill/>
          <a:ln>
            <a:noFill/>
          </a:ln>
        </p:spPr>
      </p:pic>
      <p:sp>
        <p:nvSpPr>
          <p:cNvPr id="514" name="Google Shape;514;g248ffa0e13a_1_488"/>
          <p:cNvSpPr/>
          <p:nvPr/>
        </p:nvSpPr>
        <p:spPr>
          <a:xfrm>
            <a:off x="9048687" y="4039819"/>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chưa kích hoạt thành công</a:t>
            </a:r>
            <a:endParaRPr sz="2400">
              <a:solidFill>
                <a:schemeClr val="lt1"/>
              </a:solidFill>
              <a:latin typeface="Calibri"/>
              <a:ea typeface="Calibri"/>
              <a:cs typeface="Calibri"/>
              <a:sym typeface="Calibri"/>
            </a:endParaRPr>
          </a:p>
        </p:txBody>
      </p:sp>
      <p:sp>
        <p:nvSpPr>
          <p:cNvPr id="515" name="Google Shape;515;g248ffa0e13a_1_488"/>
          <p:cNvSpPr/>
          <p:nvPr/>
        </p:nvSpPr>
        <p:spPr>
          <a:xfrm>
            <a:off x="5776427" y="4039820"/>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đã kích hoạt</a:t>
            </a:r>
            <a:endParaRPr sz="24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48ffa0e13a_1_497"/>
          <p:cNvSpPr txBox="1"/>
          <p:nvPr>
            <p:ph type="title"/>
          </p:nvPr>
        </p:nvSpPr>
        <p:spPr>
          <a:xfrm>
            <a:off x="5485166" y="116700"/>
            <a:ext cx="6441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521" name="Google Shape;521;g248ffa0e13a_1_497"/>
          <p:cNvSpPr txBox="1"/>
          <p:nvPr>
            <p:ph idx="1" type="body"/>
          </p:nvPr>
        </p:nvSpPr>
        <p:spPr>
          <a:xfrm>
            <a:off x="306600" y="2097733"/>
            <a:ext cx="7681200" cy="4693200"/>
          </a:xfrm>
          <a:prstGeom prst="rect">
            <a:avLst/>
          </a:prstGeom>
          <a:noFill/>
          <a:ln>
            <a:noFill/>
          </a:ln>
        </p:spPr>
        <p:txBody>
          <a:bodyPr anchorCtr="0" anchor="t" bIns="60925" lIns="121900" spcFirstLastPara="1" rIns="121900" wrap="square" tIns="60925">
            <a:normAutofit/>
          </a:bodyPr>
          <a:lstStyle/>
          <a:p>
            <a:pPr indent="-533400" lvl="0" marL="609600" rtl="0" algn="l">
              <a:spcBef>
                <a:spcPts val="500"/>
              </a:spcBef>
              <a:spcAft>
                <a:spcPts val="0"/>
              </a:spcAft>
              <a:buSzPts val="3600"/>
              <a:buChar char="❏"/>
            </a:pPr>
            <a:r>
              <a:rPr lang="en-US" sz="2400"/>
              <a:t>Nếu nội dung trang web hiển thị thông tin </a:t>
            </a:r>
            <a:r>
              <a:rPr b="1" lang="en-US" sz="2400" u="sng"/>
              <a:t>bị chặn</a:t>
            </a:r>
            <a:r>
              <a:rPr lang="en-US" sz="2400"/>
              <a:t> bởi F-Safe, thì xác nhận F-Safe đã </a:t>
            </a:r>
            <a:r>
              <a:rPr b="1" lang="en-US" sz="2400" u="sng"/>
              <a:t>kích hoạt thành công</a:t>
            </a:r>
            <a:r>
              <a:rPr lang="en-US" sz="2400"/>
              <a:t>. Tuy nhiên, nếu kiểm tra lại phần F-Safe trên Hi FPT vẫn đang còn báo “chờ kích hoạt” thì ở đây là lỗi chưa cập nhật database của Hi FPT. Vui lòng gửi email về: </a:t>
            </a:r>
            <a:r>
              <a:rPr lang="en-US" sz="2400" u="sng">
                <a:solidFill>
                  <a:schemeClr val="hlink"/>
                </a:solidFill>
                <a:hlinkClick r:id="rId3"/>
              </a:rPr>
              <a:t>FTEL.HIFPT.VANHANH@FPT.COM</a:t>
            </a:r>
            <a:r>
              <a:rPr lang="en-US" sz="2400"/>
              <a:t>; </a:t>
            </a:r>
            <a:r>
              <a:rPr lang="en-US" sz="2400" u="sng">
                <a:solidFill>
                  <a:schemeClr val="hlink"/>
                </a:solidFill>
                <a:hlinkClick r:id="rId4"/>
              </a:rPr>
              <a:t>OanhLTN3@fpt.com</a:t>
            </a:r>
            <a:r>
              <a:rPr lang="en-US" sz="2400"/>
              <a:t> để Hi FPT hỗ trợ cập nhật lại Router-ID của modem vào database của Hi FPT để KH có thể sử dụng được giao diện app Hi FPT.</a:t>
            </a:r>
            <a:endParaRPr sz="2400"/>
          </a:p>
          <a:p>
            <a:pPr indent="-476250" lvl="0" marL="609600" rtl="0" algn="l">
              <a:spcBef>
                <a:spcPts val="0"/>
              </a:spcBef>
              <a:spcAft>
                <a:spcPts val="0"/>
              </a:spcAft>
              <a:buSzPts val="2700"/>
              <a:buChar char="❏"/>
            </a:pPr>
            <a:r>
              <a:rPr b="1" lang="en-US" sz="2700" u="sng"/>
              <a:t>Chú ý</a:t>
            </a:r>
            <a:r>
              <a:rPr b="1" lang="en-US" sz="2700"/>
              <a:t>: </a:t>
            </a:r>
            <a:r>
              <a:rPr lang="en-US" sz="2700"/>
              <a:t>F-Safe ở đây đã kích hoạt, không cần phải reset default thêm nữa.</a:t>
            </a:r>
            <a:endParaRPr sz="2700"/>
          </a:p>
        </p:txBody>
      </p:sp>
      <p:pic>
        <p:nvPicPr>
          <p:cNvPr id="522" name="Google Shape;522;g248ffa0e13a_1_497"/>
          <p:cNvPicPr preferRelativeResize="0"/>
          <p:nvPr/>
        </p:nvPicPr>
        <p:blipFill rotWithShape="1">
          <a:blip r:embed="rId5">
            <a:alphaModFix/>
          </a:blip>
          <a:srcRect b="0" l="0" r="0" t="0"/>
          <a:stretch/>
        </p:blipFill>
        <p:spPr>
          <a:xfrm>
            <a:off x="9525932" y="1308853"/>
            <a:ext cx="2666067" cy="5482015"/>
          </a:xfrm>
          <a:prstGeom prst="rect">
            <a:avLst/>
          </a:prstGeom>
          <a:noFill/>
          <a:ln>
            <a:noFill/>
          </a:ln>
        </p:spPr>
      </p:pic>
      <p:sp>
        <p:nvSpPr>
          <p:cNvPr id="523" name="Google Shape;523;g248ffa0e13a_1_497"/>
          <p:cNvSpPr/>
          <p:nvPr/>
        </p:nvSpPr>
        <p:spPr>
          <a:xfrm>
            <a:off x="10020327" y="4314153"/>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đã kích hoạt thành công</a:t>
            </a:r>
            <a:endParaRPr sz="24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48ffa0e13a_1_504"/>
          <p:cNvSpPr txBox="1"/>
          <p:nvPr>
            <p:ph type="title"/>
          </p:nvPr>
        </p:nvSpPr>
        <p:spPr>
          <a:xfrm>
            <a:off x="5517433" y="181267"/>
            <a:ext cx="6441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đăng ký F-Safe</a:t>
            </a:r>
            <a:endParaRPr/>
          </a:p>
        </p:txBody>
      </p:sp>
      <p:sp>
        <p:nvSpPr>
          <p:cNvPr id="529" name="Google Shape;529;g248ffa0e13a_1_504"/>
          <p:cNvSpPr txBox="1"/>
          <p:nvPr>
            <p:ph idx="1" type="body"/>
          </p:nvPr>
        </p:nvSpPr>
        <p:spPr>
          <a:xfrm>
            <a:off x="112967" y="1832467"/>
            <a:ext cx="5792700" cy="4958400"/>
          </a:xfrm>
          <a:prstGeom prst="rect">
            <a:avLst/>
          </a:prstGeom>
          <a:noFill/>
          <a:ln>
            <a:noFill/>
          </a:ln>
        </p:spPr>
        <p:txBody>
          <a:bodyPr anchorCtr="0" anchor="t" bIns="60925" lIns="121900" spcFirstLastPara="1" rIns="121900" wrap="square" tIns="60925">
            <a:normAutofit/>
          </a:bodyPr>
          <a:lstStyle/>
          <a:p>
            <a:pPr indent="-533400" lvl="0" marL="609600" rtl="0" algn="l">
              <a:spcBef>
                <a:spcPts val="500"/>
              </a:spcBef>
              <a:spcAft>
                <a:spcPts val="0"/>
              </a:spcAft>
              <a:buSzPts val="3600"/>
              <a:buChar char="❏"/>
            </a:pPr>
            <a:r>
              <a:rPr lang="en-US" sz="2400"/>
              <a:t>Nếu nội dung trang web hiển thị thông tin của trang web “Towards a Safer Internet …..” và không có thông tin bị F-Safe chặn, thì F-Safe trên modem chưa được kích hoạt. Cần thực hiện lại các bước đã hướng dẫn ở phần trên để modem kích hoạt lại F-Safe (LƯU Ý: chỉ reset default 1 lần đầu, các lần sau chỉ cần reboot để hệ thống chạy luồng kích hoạt)</a:t>
            </a:r>
            <a:endParaRPr sz="2400"/>
          </a:p>
        </p:txBody>
      </p:sp>
      <p:pic>
        <p:nvPicPr>
          <p:cNvPr id="530" name="Google Shape;530;g248ffa0e13a_1_504"/>
          <p:cNvPicPr preferRelativeResize="0"/>
          <p:nvPr/>
        </p:nvPicPr>
        <p:blipFill rotWithShape="1">
          <a:blip r:embed="rId3">
            <a:alphaModFix/>
          </a:blip>
          <a:srcRect b="0" l="0" r="0" t="0"/>
          <a:stretch/>
        </p:blipFill>
        <p:spPr>
          <a:xfrm>
            <a:off x="9483135" y="1254338"/>
            <a:ext cx="2708866" cy="5570096"/>
          </a:xfrm>
          <a:prstGeom prst="rect">
            <a:avLst/>
          </a:prstGeom>
          <a:noFill/>
          <a:ln>
            <a:noFill/>
          </a:ln>
        </p:spPr>
      </p:pic>
      <p:sp>
        <p:nvSpPr>
          <p:cNvPr id="531" name="Google Shape;531;g248ffa0e13a_1_504"/>
          <p:cNvSpPr/>
          <p:nvPr/>
        </p:nvSpPr>
        <p:spPr>
          <a:xfrm>
            <a:off x="9921353" y="3428569"/>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chưa kích hoạt thành công</a:t>
            </a:r>
            <a:endParaRPr sz="2400">
              <a:solidFill>
                <a:schemeClr val="lt1"/>
              </a:solidFill>
              <a:latin typeface="Calibri"/>
              <a:ea typeface="Calibri"/>
              <a:cs typeface="Calibri"/>
              <a:sym typeface="Calibri"/>
            </a:endParaRPr>
          </a:p>
        </p:txBody>
      </p:sp>
      <p:sp>
        <p:nvSpPr>
          <p:cNvPr id="532" name="Google Shape;532;g248ffa0e13a_1_504"/>
          <p:cNvSpPr/>
          <p:nvPr/>
        </p:nvSpPr>
        <p:spPr>
          <a:xfrm>
            <a:off x="6438467" y="3856600"/>
            <a:ext cx="2339700" cy="79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48ffa0e13a_1_512"/>
          <p:cNvSpPr txBox="1"/>
          <p:nvPr>
            <p:ph type="title"/>
          </p:nvPr>
        </p:nvSpPr>
        <p:spPr>
          <a:xfrm>
            <a:off x="5581999" y="132867"/>
            <a:ext cx="6488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
        <p:nvSpPr>
          <p:cNvPr id="538" name="Google Shape;538;g248ffa0e13a_1_512"/>
          <p:cNvSpPr txBox="1"/>
          <p:nvPr>
            <p:ph idx="1" type="body"/>
          </p:nvPr>
        </p:nvSpPr>
        <p:spPr>
          <a:xfrm>
            <a:off x="405999" y="2094033"/>
            <a:ext cx="4706700" cy="4388700"/>
          </a:xfrm>
          <a:prstGeom prst="rect">
            <a:avLst/>
          </a:prstGeom>
          <a:noFill/>
          <a:ln>
            <a:noFill/>
          </a:ln>
        </p:spPr>
        <p:txBody>
          <a:bodyPr anchorCtr="0" anchor="t" bIns="60925" lIns="121900" spcFirstLastPara="1" rIns="121900" wrap="square" tIns="60925">
            <a:normAutofit/>
          </a:bodyPr>
          <a:lstStyle/>
          <a:p>
            <a:pPr indent="-463550" lvl="0" marL="457200" rtl="0" algn="l">
              <a:spcBef>
                <a:spcPts val="0"/>
              </a:spcBef>
              <a:spcAft>
                <a:spcPts val="0"/>
              </a:spcAft>
              <a:buClr>
                <a:srgbClr val="31859B"/>
              </a:buClr>
              <a:buSzPts val="3500"/>
              <a:buChar char="•"/>
            </a:pPr>
            <a:r>
              <a:rPr lang="en-US" sz="3500"/>
              <a:t>Đã đăng ký nhưng chưa kích hoạt thành công</a:t>
            </a:r>
            <a:endParaRPr sz="3500"/>
          </a:p>
          <a:p>
            <a:pPr indent="-603250" lvl="0" marL="609600" rtl="0" algn="l">
              <a:spcBef>
                <a:spcPts val="500"/>
              </a:spcBef>
              <a:spcAft>
                <a:spcPts val="0"/>
              </a:spcAft>
              <a:buClr>
                <a:srgbClr val="31859B"/>
              </a:buClr>
              <a:buSzPts val="2500"/>
              <a:buFont typeface="Calibri"/>
              <a:buAutoNum type="alphaLcPeriod"/>
            </a:pPr>
            <a:r>
              <a:rPr lang="en-US" sz="2500"/>
              <a:t>Tình trạng: Sau khi mua/đăng ký dịch vụ, truy cập vào Hi FPT &gt; Hợp đồng &gt; Internet &gt; F-Safe thông báo đang “chờ kích hoạt” dịch vụ.</a:t>
            </a:r>
            <a:endParaRPr sz="2500"/>
          </a:p>
          <a:p>
            <a:pPr indent="0" lvl="0" marL="0" rtl="0" algn="l">
              <a:spcBef>
                <a:spcPts val="500"/>
              </a:spcBef>
              <a:spcAft>
                <a:spcPts val="0"/>
              </a:spcAft>
              <a:buClr>
                <a:srgbClr val="31859B"/>
              </a:buClr>
              <a:buSzPts val="2500"/>
              <a:buNone/>
            </a:pPr>
            <a:r>
              <a:t/>
            </a:r>
            <a:endParaRPr sz="2500"/>
          </a:p>
        </p:txBody>
      </p:sp>
      <p:pic>
        <p:nvPicPr>
          <p:cNvPr id="539" name="Google Shape;539;g248ffa0e13a_1_512"/>
          <p:cNvPicPr preferRelativeResize="0"/>
          <p:nvPr/>
        </p:nvPicPr>
        <p:blipFill>
          <a:blip r:embed="rId3">
            <a:alphaModFix/>
          </a:blip>
          <a:stretch>
            <a:fillRect/>
          </a:stretch>
        </p:blipFill>
        <p:spPr>
          <a:xfrm>
            <a:off x="6095999" y="1866067"/>
            <a:ext cx="3937000" cy="448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48ffa0e13a_1_518"/>
          <p:cNvSpPr txBox="1"/>
          <p:nvPr>
            <p:ph type="title"/>
          </p:nvPr>
        </p:nvSpPr>
        <p:spPr>
          <a:xfrm>
            <a:off x="5581999" y="132867"/>
            <a:ext cx="6488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
        <p:nvSpPr>
          <p:cNvPr id="545" name="Google Shape;545;g248ffa0e13a_1_518"/>
          <p:cNvSpPr txBox="1"/>
          <p:nvPr>
            <p:ph idx="1" type="body"/>
          </p:nvPr>
        </p:nvSpPr>
        <p:spPr>
          <a:xfrm>
            <a:off x="405993" y="2003755"/>
            <a:ext cx="11198400" cy="4479300"/>
          </a:xfrm>
          <a:prstGeom prst="rect">
            <a:avLst/>
          </a:prstGeom>
          <a:noFill/>
          <a:ln>
            <a:noFill/>
          </a:ln>
        </p:spPr>
        <p:txBody>
          <a:bodyPr anchorCtr="0" anchor="t" bIns="60925" lIns="121900" spcFirstLastPara="1" rIns="121900" wrap="square" tIns="60925">
            <a:normAutofit lnSpcReduction="10000"/>
          </a:bodyPr>
          <a:lstStyle/>
          <a:p>
            <a:pPr indent="-463550" lvl="0" marL="457200" rtl="0" algn="l">
              <a:spcBef>
                <a:spcPts val="0"/>
              </a:spcBef>
              <a:spcAft>
                <a:spcPts val="0"/>
              </a:spcAft>
              <a:buClr>
                <a:srgbClr val="31859B"/>
              </a:buClr>
              <a:buSzPts val="3500"/>
              <a:buChar char="•"/>
            </a:pPr>
            <a:r>
              <a:rPr lang="en-US" sz="3500"/>
              <a:t>Đã đăng ký nhưng chưa kích hoạt thành công</a:t>
            </a:r>
            <a:endParaRPr sz="3500"/>
          </a:p>
          <a:p>
            <a:pPr indent="-603250" lvl="0" marL="609600" rtl="0" algn="l">
              <a:spcBef>
                <a:spcPts val="500"/>
              </a:spcBef>
              <a:spcAft>
                <a:spcPts val="0"/>
              </a:spcAft>
              <a:buClr>
                <a:srgbClr val="31859B"/>
              </a:buClr>
              <a:buSzPts val="2500"/>
              <a:buFont typeface="Calibri"/>
              <a:buAutoNum type="alphaLcPeriod"/>
            </a:pPr>
            <a:r>
              <a:rPr lang="en-US" sz="2500"/>
              <a:t>Tình trạng: Sau khi mua/đăng ký dịch vụ, truy cập vào Hi FPT &gt; Hợp đồng &gt; Internet &gt; F-Safe thông báo đang “chờ kích hoạt” dịch vụ.</a:t>
            </a:r>
            <a:endParaRPr/>
          </a:p>
          <a:p>
            <a:pPr indent="-603250" lvl="0" marL="609600" rtl="0" algn="l">
              <a:spcBef>
                <a:spcPts val="500"/>
              </a:spcBef>
              <a:spcAft>
                <a:spcPts val="0"/>
              </a:spcAft>
              <a:buClr>
                <a:srgbClr val="31859B"/>
              </a:buClr>
              <a:buSzPts val="2500"/>
              <a:buFont typeface="Calibri"/>
              <a:buAutoNum type="alphaLcPeriod"/>
            </a:pPr>
            <a:r>
              <a:rPr lang="en-US" sz="2500"/>
              <a:t>Kiểm tra:</a:t>
            </a:r>
            <a:endParaRPr/>
          </a:p>
          <a:p>
            <a:pPr indent="-450850" lvl="0" marL="457200" rtl="0" algn="l">
              <a:spcBef>
                <a:spcPts val="500"/>
              </a:spcBef>
              <a:spcAft>
                <a:spcPts val="0"/>
              </a:spcAft>
              <a:buClr>
                <a:srgbClr val="31859B"/>
              </a:buClr>
              <a:buSzPts val="2500"/>
              <a:buFont typeface="Noto Sans Symbols"/>
              <a:buChar char="✔"/>
            </a:pPr>
            <a:r>
              <a:rPr lang="en-US" sz="2500"/>
              <a:t>Kiểm tra Inside &gt; Hợp đồng &gt;  Tình trạng &gt; Thông tin F-Safe: Đã enable/Activated nhưng không có thông tin lịch sử cài đặt trên Hi FPT (Ảnh minh họa slide sau) | Hoặc tình trạng đang Disable/Not Activated</a:t>
            </a:r>
            <a:endParaRPr/>
          </a:p>
          <a:p>
            <a:pPr indent="-450850" lvl="0" marL="457200" rtl="0" algn="l">
              <a:spcBef>
                <a:spcPts val="500"/>
              </a:spcBef>
              <a:spcAft>
                <a:spcPts val="0"/>
              </a:spcAft>
              <a:buClr>
                <a:srgbClr val="31859B"/>
              </a:buClr>
              <a:buSzPts val="2500"/>
              <a:buFont typeface="Noto Sans Symbols"/>
              <a:buChar char="✔"/>
            </a:pPr>
            <a:r>
              <a:rPr lang="en-US" sz="2500"/>
              <a:t>Vào Hi FPT &gt; Hợp đồng &gt; Internet &gt; F-Safe báo đang đợi kích hoạt</a:t>
            </a:r>
            <a:endParaRPr sz="2500"/>
          </a:p>
          <a:p>
            <a:pPr indent="0" lvl="0" marL="0" rtl="0" algn="l">
              <a:spcBef>
                <a:spcPts val="500"/>
              </a:spcBef>
              <a:spcAft>
                <a:spcPts val="0"/>
              </a:spcAft>
              <a:buClr>
                <a:srgbClr val="31859B"/>
              </a:buClr>
              <a:buSzPts val="2500"/>
              <a:buNone/>
            </a:pPr>
            <a:r>
              <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48ffa0e13a_1_523"/>
          <p:cNvSpPr txBox="1"/>
          <p:nvPr>
            <p:ph type="title"/>
          </p:nvPr>
        </p:nvSpPr>
        <p:spPr>
          <a:xfrm>
            <a:off x="5405733" y="132867"/>
            <a:ext cx="6639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pic>
        <p:nvPicPr>
          <p:cNvPr id="551" name="Google Shape;551;g248ffa0e13a_1_523"/>
          <p:cNvPicPr preferRelativeResize="0"/>
          <p:nvPr>
            <p:ph idx="1" type="body"/>
          </p:nvPr>
        </p:nvPicPr>
        <p:blipFill rotWithShape="1">
          <a:blip r:embed="rId3">
            <a:alphaModFix/>
          </a:blip>
          <a:srcRect b="0" l="0" r="0" t="0"/>
          <a:stretch/>
        </p:blipFill>
        <p:spPr>
          <a:xfrm>
            <a:off x="355904" y="2003753"/>
            <a:ext cx="11480100" cy="485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picture containing text, book&#10;&#10;Description automatically generated" id="206" name="Google Shape;206;p2"/>
          <p:cNvPicPr preferRelativeResize="0"/>
          <p:nvPr/>
        </p:nvPicPr>
        <p:blipFill rotWithShape="1">
          <a:blip r:embed="rId3">
            <a:alphaModFix amt="3000"/>
          </a:blip>
          <a:srcRect b="0" l="0" r="0" t="0"/>
          <a:stretch/>
        </p:blipFill>
        <p:spPr>
          <a:xfrm>
            <a:off x="-642418" y="-658225"/>
            <a:ext cx="13685520" cy="9123680"/>
          </a:xfrm>
          <a:prstGeom prst="rect">
            <a:avLst/>
          </a:prstGeom>
          <a:noFill/>
          <a:ln>
            <a:noFill/>
          </a:ln>
        </p:spPr>
      </p:pic>
      <p:sp>
        <p:nvSpPr>
          <p:cNvPr id="207" name="Google Shape;207;p2"/>
          <p:cNvSpPr/>
          <p:nvPr/>
        </p:nvSpPr>
        <p:spPr>
          <a:xfrm>
            <a:off x="768832" y="457548"/>
            <a:ext cx="10654336" cy="51702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173D7A"/>
              </a:buClr>
              <a:buSzPts val="3200"/>
              <a:buFont typeface="Roboto Condensed"/>
              <a:buNone/>
            </a:pPr>
            <a:r>
              <a:rPr b="1" i="0" lang="en-US" sz="2400" u="none" cap="none" strike="noStrike">
                <a:solidFill>
                  <a:srgbClr val="173D7A"/>
                </a:solidFill>
                <a:latin typeface="Montserrat Black"/>
                <a:ea typeface="Montserrat Black"/>
                <a:cs typeface="Montserrat Black"/>
                <a:sym typeface="Montserrat Black"/>
              </a:rPr>
              <a:t>CHÍNH SÁCH GÓI CƯỚC SUPER TÍCH HỢP TÍNH NĂNG </a:t>
            </a:r>
            <a:r>
              <a:rPr b="1" i="0" lang="en-US" sz="2400" u="none" cap="none" strike="noStrike">
                <a:solidFill>
                  <a:srgbClr val="F37021"/>
                </a:solidFill>
                <a:latin typeface="Montserrat Black"/>
                <a:ea typeface="Montserrat Black"/>
                <a:cs typeface="Montserrat Black"/>
                <a:sym typeface="Montserrat Black"/>
              </a:rPr>
              <a:t>F-Safe</a:t>
            </a:r>
            <a:endParaRPr b="0" i="0" sz="2400" u="none" cap="none" strike="noStrike">
              <a:solidFill>
                <a:srgbClr val="F37021"/>
              </a:solidFill>
              <a:latin typeface="Montserrat Black"/>
              <a:ea typeface="Montserrat Black"/>
              <a:cs typeface="Montserrat Black"/>
              <a:sym typeface="Montserrat Black"/>
            </a:endParaRPr>
          </a:p>
        </p:txBody>
      </p:sp>
      <p:sp>
        <p:nvSpPr>
          <p:cNvPr id="208" name="Google Shape;208;p2"/>
          <p:cNvSpPr txBox="1"/>
          <p:nvPr/>
        </p:nvSpPr>
        <p:spPr>
          <a:xfrm>
            <a:off x="4870598" y="974572"/>
            <a:ext cx="6681000" cy="53904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30000"/>
              </a:lnSpc>
              <a:spcBef>
                <a:spcPts val="0"/>
              </a:spcBef>
              <a:spcAft>
                <a:spcPts val="0"/>
              </a:spcAft>
              <a:buClr>
                <a:srgbClr val="F37021"/>
              </a:buClr>
              <a:buSzPts val="1400"/>
              <a:buFont typeface="Arial"/>
              <a:buChar char="•"/>
            </a:pPr>
            <a:r>
              <a:rPr b="1" i="0" lang="en-US" sz="1400" u="none" cap="none" strike="noStrike">
                <a:solidFill>
                  <a:srgbClr val="F37021"/>
                </a:solidFill>
                <a:latin typeface="Arial"/>
                <a:ea typeface="Arial"/>
                <a:cs typeface="Arial"/>
                <a:sym typeface="Arial"/>
              </a:rPr>
              <a:t>Giá cước: 11,000đ/tháng</a:t>
            </a:r>
            <a:endParaRPr b="1" i="0" sz="1400" u="none" cap="none" strike="noStrike">
              <a:solidFill>
                <a:srgbClr val="F37021"/>
              </a:solidFill>
              <a:latin typeface="Arial"/>
              <a:ea typeface="Arial"/>
              <a:cs typeface="Arial"/>
              <a:sym typeface="Arial"/>
            </a:endParaRPr>
          </a:p>
          <a:p>
            <a:pPr indent="-285750" lvl="0" marL="285750" marR="0" rtl="0" algn="just">
              <a:lnSpc>
                <a:spcPct val="130000"/>
              </a:lnSpc>
              <a:spcBef>
                <a:spcPts val="0"/>
              </a:spcBef>
              <a:spcAft>
                <a:spcPts val="0"/>
              </a:spcAft>
              <a:buClr>
                <a:srgbClr val="F37021"/>
              </a:buClr>
              <a:buSzPts val="1400"/>
              <a:buFont typeface="Arial"/>
              <a:buChar char="•"/>
            </a:pPr>
            <a:r>
              <a:rPr b="1" i="0" lang="en-US" sz="1400" u="none" cap="none" strike="noStrike">
                <a:solidFill>
                  <a:srgbClr val="F37021"/>
                </a:solidFill>
                <a:latin typeface="Arial"/>
                <a:ea typeface="Arial"/>
                <a:cs typeface="Arial"/>
                <a:sym typeface="Arial"/>
              </a:rPr>
              <a:t>Đối tượng áp dụng: </a:t>
            </a:r>
            <a:r>
              <a:rPr b="0" i="0" lang="en-US" sz="1400" u="none" cap="none" strike="noStrike">
                <a:solidFill>
                  <a:srgbClr val="002060"/>
                </a:solidFill>
                <a:latin typeface="Arial"/>
                <a:ea typeface="Arial"/>
                <a:cs typeface="Arial"/>
                <a:sym typeface="Arial"/>
              </a:rPr>
              <a:t>Khách hàng đăng ký mới sử dụng dịch vụ truy cập Internet only hoặc Combo Internet và Truyền hình hoặc Combo Internet – Truyền hình – Camera FPT, Internet –Camera.</a:t>
            </a:r>
            <a:endParaRPr b="0" i="0" sz="1400" u="none" cap="none" strike="noStrike">
              <a:solidFill>
                <a:srgbClr val="002060"/>
              </a:solidFill>
              <a:latin typeface="Arial"/>
              <a:ea typeface="Arial"/>
              <a:cs typeface="Arial"/>
              <a:sym typeface="Arial"/>
            </a:endParaRPr>
          </a:p>
          <a:p>
            <a:pPr indent="-285750" lvl="0" marL="285750" marR="0" rtl="0" algn="just">
              <a:lnSpc>
                <a:spcPct val="130000"/>
              </a:lnSpc>
              <a:spcBef>
                <a:spcPts val="0"/>
              </a:spcBef>
              <a:spcAft>
                <a:spcPts val="0"/>
              </a:spcAft>
              <a:buClr>
                <a:srgbClr val="F37021"/>
              </a:buClr>
              <a:buSzPts val="1400"/>
              <a:buFont typeface="Arial"/>
              <a:buChar char="•"/>
            </a:pPr>
            <a:r>
              <a:rPr b="1" i="0" lang="en-US" sz="1400" u="none" cap="none" strike="noStrike">
                <a:solidFill>
                  <a:srgbClr val="F37021"/>
                </a:solidFill>
                <a:latin typeface="Arial"/>
                <a:ea typeface="Arial"/>
                <a:cs typeface="Arial"/>
                <a:sym typeface="Arial"/>
              </a:rPr>
              <a:t>Phạm vi áp dụng: </a:t>
            </a:r>
            <a:r>
              <a:rPr b="0" i="0" lang="en-US" sz="1400" u="none" cap="none" strike="noStrike">
                <a:solidFill>
                  <a:srgbClr val="002060"/>
                </a:solidFill>
                <a:latin typeface="Arial"/>
                <a:ea typeface="Arial"/>
                <a:cs typeface="Arial"/>
                <a:sym typeface="Arial"/>
              </a:rPr>
              <a:t>Toàn Quốc bao gồm tất cả các chi nhánh của 7 vùng</a:t>
            </a:r>
            <a:endParaRPr b="0" i="0" sz="1400" u="none" cap="none" strike="noStrike">
              <a:solidFill>
                <a:srgbClr val="002060"/>
              </a:solidFill>
              <a:latin typeface="Arial"/>
              <a:ea typeface="Arial"/>
              <a:cs typeface="Arial"/>
              <a:sym typeface="Arial"/>
            </a:endParaRPr>
          </a:p>
          <a:p>
            <a:pPr indent="-285750" lvl="0" marL="285750" marR="0" rtl="0" algn="just">
              <a:lnSpc>
                <a:spcPct val="130000"/>
              </a:lnSpc>
              <a:spcBef>
                <a:spcPts val="0"/>
              </a:spcBef>
              <a:spcAft>
                <a:spcPts val="0"/>
              </a:spcAft>
              <a:buClr>
                <a:srgbClr val="F49C00"/>
              </a:buClr>
              <a:buSzPts val="1400"/>
              <a:buFont typeface="Arial"/>
              <a:buChar char="•"/>
            </a:pPr>
            <a:r>
              <a:rPr b="1" i="0" lang="en-US" sz="1400" u="none" cap="none" strike="noStrike">
                <a:solidFill>
                  <a:srgbClr val="F49C00"/>
                </a:solidFill>
                <a:latin typeface="Arial"/>
                <a:ea typeface="Arial"/>
                <a:cs typeface="Arial"/>
                <a:sym typeface="Arial"/>
              </a:rPr>
              <a:t>Điều kiện đăng ký, sử dụng F-safe: </a:t>
            </a:r>
            <a:r>
              <a:rPr b="0" i="0" lang="en-US" sz="1400" u="none" cap="none" strike="noStrike">
                <a:solidFill>
                  <a:srgbClr val="002060"/>
                </a:solidFill>
                <a:latin typeface="Arial"/>
                <a:ea typeface="Arial"/>
                <a:cs typeface="Arial"/>
                <a:sym typeface="Arial"/>
              </a:rPr>
              <a:t>Gói cước (</a:t>
            </a:r>
            <a:r>
              <a:rPr lang="en-US">
                <a:solidFill>
                  <a:srgbClr val="002060"/>
                </a:solidFill>
              </a:rPr>
              <a:t>Mega, Sky, Meta</a:t>
            </a:r>
            <a:r>
              <a:rPr b="0" i="0" lang="en-US" sz="1400" u="none" cap="none" strike="noStrike">
                <a:solidFill>
                  <a:srgbClr val="002060"/>
                </a:solidFill>
                <a:latin typeface="Arial"/>
                <a:ea typeface="Arial"/>
                <a:cs typeface="Arial"/>
                <a:sym typeface="Arial"/>
              </a:rPr>
              <a:t>), Modem (AC1000F, AC1000C V2 (còn gọi là G-97RG6W) AC1000CV3 (NEW)).</a:t>
            </a:r>
            <a:endParaRPr/>
          </a:p>
          <a:p>
            <a:pPr indent="-285750" lvl="0" marL="285750" marR="0" rtl="0" algn="just">
              <a:lnSpc>
                <a:spcPct val="130000"/>
              </a:lnSpc>
              <a:spcBef>
                <a:spcPts val="0"/>
              </a:spcBef>
              <a:spcAft>
                <a:spcPts val="0"/>
              </a:spcAft>
              <a:buClr>
                <a:srgbClr val="F49C00"/>
              </a:buClr>
              <a:buSzPts val="1400"/>
              <a:buFont typeface="Arial"/>
              <a:buChar char="•"/>
            </a:pPr>
            <a:r>
              <a:rPr b="1" i="0" lang="en-US" sz="1400" u="none" cap="none" strike="noStrike">
                <a:solidFill>
                  <a:srgbClr val="F49C00"/>
                </a:solidFill>
                <a:latin typeface="Arial"/>
                <a:ea typeface="Arial"/>
                <a:cs typeface="Arial"/>
                <a:sym typeface="Arial"/>
              </a:rPr>
              <a:t>Các gói dịch vụ F-Safe: </a:t>
            </a:r>
            <a:r>
              <a:rPr b="0" i="0" lang="en-US" sz="1400" u="none" cap="none" strike="noStrike">
                <a:solidFill>
                  <a:srgbClr val="002060"/>
                </a:solidFill>
                <a:latin typeface="Arial"/>
                <a:ea typeface="Arial"/>
                <a:cs typeface="Arial"/>
                <a:sym typeface="Arial"/>
              </a:rPr>
              <a:t>Gói 1T (Trả sau), Gói Trả Trước 6T – Sử dụng 7T, Gói Trả Trước 12T- Sử dụng 14T.</a:t>
            </a:r>
            <a:endParaRPr/>
          </a:p>
          <a:p>
            <a:pPr indent="-285750" lvl="0" marL="285750" marR="0" rtl="0" algn="just">
              <a:lnSpc>
                <a:spcPct val="130000"/>
              </a:lnSpc>
              <a:spcBef>
                <a:spcPts val="0"/>
              </a:spcBef>
              <a:spcAft>
                <a:spcPts val="0"/>
              </a:spcAft>
              <a:buClr>
                <a:srgbClr val="F49C00"/>
              </a:buClr>
              <a:buSzPts val="1400"/>
              <a:buFont typeface="Arial"/>
              <a:buChar char="•"/>
            </a:pPr>
            <a:r>
              <a:rPr b="1" i="0" lang="en-US" sz="1400" u="none" cap="none" strike="noStrike">
                <a:solidFill>
                  <a:srgbClr val="F49C00"/>
                </a:solidFill>
                <a:latin typeface="Arial"/>
                <a:ea typeface="Arial"/>
                <a:cs typeface="Arial"/>
                <a:sym typeface="Arial"/>
              </a:rPr>
              <a:t>Tại thời điểm đáo hạn Internet, </a:t>
            </a:r>
            <a:r>
              <a:rPr b="0" i="0" lang="en-US" sz="1400" u="none" cap="none" strike="noStrike">
                <a:solidFill>
                  <a:srgbClr val="002060"/>
                </a:solidFill>
                <a:latin typeface="Arial"/>
                <a:ea typeface="Arial"/>
                <a:cs typeface="Arial"/>
                <a:sym typeface="Arial"/>
              </a:rPr>
              <a:t>F-Safe tự động gia hạn tại kỳ tiếp theo và tính cước cùng với dịch vụ Internet.</a:t>
            </a:r>
            <a:endParaRPr/>
          </a:p>
          <a:p>
            <a:pPr indent="-285750" lvl="0" marL="285750" marR="0" rtl="0" algn="just">
              <a:lnSpc>
                <a:spcPct val="130000"/>
              </a:lnSpc>
              <a:spcBef>
                <a:spcPts val="0"/>
              </a:spcBef>
              <a:spcAft>
                <a:spcPts val="0"/>
              </a:spcAft>
              <a:buClr>
                <a:srgbClr val="F49C00"/>
              </a:buClr>
              <a:buSzPts val="1400"/>
              <a:buFont typeface="Arial"/>
              <a:buChar char="•"/>
            </a:pPr>
            <a:r>
              <a:rPr b="1" i="0" lang="en-US" sz="1400" u="none" cap="none" strike="noStrike">
                <a:solidFill>
                  <a:srgbClr val="F49C00"/>
                </a:solidFill>
                <a:latin typeface="Arial"/>
                <a:ea typeface="Arial"/>
                <a:cs typeface="Arial"/>
                <a:sym typeface="Arial"/>
              </a:rPr>
              <a:t>Phương thức đăng ký F-Safe: </a:t>
            </a:r>
            <a:endParaRPr/>
          </a:p>
          <a:p>
            <a:pPr indent="0" lvl="0" marL="0" marR="0" rtl="0" algn="l">
              <a:lnSpc>
                <a:spcPct val="130000"/>
              </a:lnSpc>
              <a:spcBef>
                <a:spcPts val="0"/>
              </a:spcBef>
              <a:spcAft>
                <a:spcPts val="0"/>
              </a:spcAft>
              <a:buNone/>
            </a:pPr>
            <a:r>
              <a:rPr b="0" i="0" lang="en-US" sz="1400" u="none" cap="none" strike="noStrike">
                <a:solidFill>
                  <a:srgbClr val="002060"/>
                </a:solidFill>
                <a:latin typeface="Arial"/>
                <a:ea typeface="Arial"/>
                <a:cs typeface="Arial"/>
                <a:sym typeface="Arial"/>
              </a:rPr>
              <a:t>	- Sales, khối TIN/PNC, khối DVKH có thể hỗ trợ đăng ký F-safe trên MBS </a:t>
            </a:r>
            <a:endParaRPr/>
          </a:p>
          <a:p>
            <a:pPr indent="0" lvl="0" marL="0" marR="0" rtl="0" algn="l">
              <a:lnSpc>
                <a:spcPct val="130000"/>
              </a:lnSpc>
              <a:spcBef>
                <a:spcPts val="0"/>
              </a:spcBef>
              <a:spcAft>
                <a:spcPts val="0"/>
              </a:spcAft>
              <a:buNone/>
            </a:pPr>
            <a:r>
              <a:rPr b="1" i="0" lang="en-US" sz="1400" u="none" cap="none" strike="noStrike">
                <a:solidFill>
                  <a:srgbClr val="FF0000"/>
                </a:solidFill>
                <a:latin typeface="Arial"/>
                <a:ea typeface="Arial"/>
                <a:cs typeface="Arial"/>
                <a:sym typeface="Arial"/>
              </a:rPr>
              <a:t>(Mục Dịch Vụ Add-On Internet).</a:t>
            </a:r>
            <a:endParaRPr/>
          </a:p>
          <a:p>
            <a:pPr indent="0" lvl="0" marL="0" marR="0" rtl="0" algn="just">
              <a:lnSpc>
                <a:spcPct val="130000"/>
              </a:lnSpc>
              <a:spcBef>
                <a:spcPts val="0"/>
              </a:spcBef>
              <a:spcAft>
                <a:spcPts val="0"/>
              </a:spcAft>
              <a:buNone/>
            </a:pPr>
            <a:r>
              <a:rPr b="0" i="0" lang="en-US" sz="1400" u="none" cap="none" strike="noStrike">
                <a:solidFill>
                  <a:srgbClr val="002060"/>
                </a:solidFill>
                <a:latin typeface="Arial"/>
                <a:ea typeface="Arial"/>
                <a:cs typeface="Arial"/>
                <a:sym typeface="Arial"/>
              </a:rPr>
              <a:t>	- Khách hàng đăng ký F-safe trên Hi FPT.</a:t>
            </a:r>
            <a:endParaRPr/>
          </a:p>
          <a:p>
            <a:pPr indent="-285750" lvl="0" marL="285750" marR="0" rtl="0" algn="just">
              <a:lnSpc>
                <a:spcPct val="130000"/>
              </a:lnSpc>
              <a:spcBef>
                <a:spcPts val="0"/>
              </a:spcBef>
              <a:spcAft>
                <a:spcPts val="0"/>
              </a:spcAft>
              <a:buClr>
                <a:srgbClr val="F49C00"/>
              </a:buClr>
              <a:buSzPts val="1600"/>
              <a:buFont typeface="Arial"/>
              <a:buChar char="•"/>
            </a:pPr>
            <a:r>
              <a:rPr b="1" i="0" lang="en-US" sz="1600" u="none" cap="none" strike="noStrike">
                <a:solidFill>
                  <a:srgbClr val="F49C00"/>
                </a:solidFill>
                <a:latin typeface="Arial"/>
                <a:ea typeface="Arial"/>
                <a:cs typeface="Arial"/>
                <a:sym typeface="Arial"/>
              </a:rPr>
              <a:t>Chính sách hoa hồng bán F-Safe:</a:t>
            </a:r>
            <a:endParaRPr/>
          </a:p>
          <a:p>
            <a:pPr indent="-285750" lvl="0" marL="285750" marR="0" rtl="0" algn="just">
              <a:lnSpc>
                <a:spcPct val="130000"/>
              </a:lnSpc>
              <a:spcBef>
                <a:spcPts val="0"/>
              </a:spcBef>
              <a:spcAft>
                <a:spcPts val="0"/>
              </a:spcAft>
              <a:buClr>
                <a:srgbClr val="002060"/>
              </a:buClr>
              <a:buSzPts val="1400"/>
              <a:buFont typeface="Arial"/>
              <a:buChar char="-"/>
            </a:pPr>
            <a:r>
              <a:rPr b="1" i="0" lang="en-US" sz="1400" u="none" cap="none" strike="noStrike">
                <a:solidFill>
                  <a:srgbClr val="002060"/>
                </a:solidFill>
                <a:latin typeface="Arial"/>
                <a:ea typeface="Arial"/>
                <a:cs typeface="Arial"/>
                <a:sym typeface="Arial"/>
              </a:rPr>
              <a:t>Đối với khối IBB</a:t>
            </a: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20,000đ/HĐ trả trước </a:t>
            </a:r>
            <a:r>
              <a:rPr b="0" i="0" lang="en-US" sz="1400" u="none" cap="none" strike="noStrike">
                <a:solidFill>
                  <a:srgbClr val="002060"/>
                </a:solidFill>
                <a:latin typeface="Arial"/>
                <a:ea typeface="Arial"/>
                <a:cs typeface="Arial"/>
                <a:sym typeface="Arial"/>
              </a:rPr>
              <a:t>(bao gồm 6T hoặc 12T) ; </a:t>
            </a:r>
            <a:r>
              <a:rPr b="1" i="0" lang="en-US" sz="1400" u="none" cap="none" strike="noStrike">
                <a:solidFill>
                  <a:srgbClr val="FF0000"/>
                </a:solidFill>
                <a:latin typeface="Arial"/>
                <a:ea typeface="Arial"/>
                <a:cs typeface="Arial"/>
                <a:sym typeface="Arial"/>
              </a:rPr>
              <a:t>10,000đ/HĐ trả sau</a:t>
            </a:r>
            <a:endParaRPr b="1" i="0" sz="1400" u="none" cap="none" strike="noStrike">
              <a:solidFill>
                <a:srgbClr val="FF0000"/>
              </a:solidFill>
              <a:latin typeface="Arial"/>
              <a:ea typeface="Arial"/>
              <a:cs typeface="Arial"/>
              <a:sym typeface="Arial"/>
            </a:endParaRPr>
          </a:p>
          <a:p>
            <a:pPr indent="-285750" lvl="0" marL="285750" marR="0" rtl="0" algn="just">
              <a:lnSpc>
                <a:spcPct val="130000"/>
              </a:lnSpc>
              <a:spcBef>
                <a:spcPts val="0"/>
              </a:spcBef>
              <a:spcAft>
                <a:spcPts val="0"/>
              </a:spcAft>
              <a:buClr>
                <a:srgbClr val="002060"/>
              </a:buClr>
              <a:buSzPts val="1400"/>
              <a:buFont typeface="Arial"/>
              <a:buChar char="-"/>
            </a:pPr>
            <a:r>
              <a:rPr b="1" i="0" lang="en-US" sz="1400" u="none" cap="none" strike="noStrike">
                <a:solidFill>
                  <a:srgbClr val="002060"/>
                </a:solidFill>
                <a:latin typeface="Arial"/>
                <a:ea typeface="Arial"/>
                <a:cs typeface="Arial"/>
                <a:sym typeface="Arial"/>
              </a:rPr>
              <a:t>Đối với khối DVKH, TIN/PNC</a:t>
            </a:r>
            <a:r>
              <a:rPr b="0" i="0" lang="en-US" sz="1400" u="none" cap="none" strike="noStrike">
                <a:solidFill>
                  <a:srgbClr val="00206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20,000đ/HĐ trả trước </a:t>
            </a:r>
            <a:r>
              <a:rPr b="0" i="0" lang="en-US" sz="1400" u="none" cap="none" strike="noStrike">
                <a:solidFill>
                  <a:srgbClr val="002060"/>
                </a:solidFill>
                <a:latin typeface="Arial"/>
                <a:ea typeface="Arial"/>
                <a:cs typeface="Arial"/>
                <a:sym typeface="Arial"/>
              </a:rPr>
              <a:t>(bao gồm 6T hoặc 12T)</a:t>
            </a:r>
            <a:endParaRPr/>
          </a:p>
        </p:txBody>
      </p:sp>
      <p:pic>
        <p:nvPicPr>
          <p:cNvPr id="209" name="Google Shape;209;p2"/>
          <p:cNvPicPr preferRelativeResize="0"/>
          <p:nvPr/>
        </p:nvPicPr>
        <p:blipFill rotWithShape="1">
          <a:blip r:embed="rId4">
            <a:alphaModFix/>
          </a:blip>
          <a:srcRect b="0" l="0" r="0" t="0"/>
          <a:stretch/>
        </p:blipFill>
        <p:spPr>
          <a:xfrm>
            <a:off x="81992" y="-297542"/>
            <a:ext cx="4922333" cy="71555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48ffa0e13a_1_528"/>
          <p:cNvSpPr txBox="1"/>
          <p:nvPr>
            <p:ph type="title"/>
          </p:nvPr>
        </p:nvSpPr>
        <p:spPr>
          <a:xfrm>
            <a:off x="5405733" y="132867"/>
            <a:ext cx="6639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pic>
        <p:nvPicPr>
          <p:cNvPr id="557" name="Google Shape;557;g248ffa0e13a_1_528"/>
          <p:cNvPicPr preferRelativeResize="0"/>
          <p:nvPr/>
        </p:nvPicPr>
        <p:blipFill>
          <a:blip r:embed="rId3">
            <a:alphaModFix/>
          </a:blip>
          <a:stretch>
            <a:fillRect/>
          </a:stretch>
        </p:blipFill>
        <p:spPr>
          <a:xfrm>
            <a:off x="203200" y="2063567"/>
            <a:ext cx="11785601" cy="47433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48ffa0e13a_1_533"/>
          <p:cNvSpPr txBox="1"/>
          <p:nvPr>
            <p:ph type="title"/>
          </p:nvPr>
        </p:nvSpPr>
        <p:spPr>
          <a:xfrm>
            <a:off x="5454133" y="165100"/>
            <a:ext cx="65679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pic>
        <p:nvPicPr>
          <p:cNvPr id="563" name="Google Shape;563;g248ffa0e13a_1_533"/>
          <p:cNvPicPr preferRelativeResize="0"/>
          <p:nvPr>
            <p:ph idx="1" type="body"/>
          </p:nvPr>
        </p:nvPicPr>
        <p:blipFill rotWithShape="1">
          <a:blip r:embed="rId3">
            <a:alphaModFix/>
          </a:blip>
          <a:srcRect b="0" l="0" r="0" t="0"/>
          <a:stretch/>
        </p:blipFill>
        <p:spPr>
          <a:xfrm>
            <a:off x="315409" y="2003753"/>
            <a:ext cx="11561100" cy="4854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48ffa0e13a_1_538"/>
          <p:cNvSpPr txBox="1"/>
          <p:nvPr>
            <p:ph type="title"/>
          </p:nvPr>
        </p:nvSpPr>
        <p:spPr>
          <a:xfrm>
            <a:off x="5485166" y="374900"/>
            <a:ext cx="65832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
        <p:nvSpPr>
          <p:cNvPr id="569" name="Google Shape;569;g248ffa0e13a_1_538"/>
          <p:cNvSpPr txBox="1"/>
          <p:nvPr>
            <p:ph idx="1" type="body"/>
          </p:nvPr>
        </p:nvSpPr>
        <p:spPr>
          <a:xfrm>
            <a:off x="471000" y="2062000"/>
            <a:ext cx="11250000" cy="4796100"/>
          </a:xfrm>
          <a:prstGeom prst="rect">
            <a:avLst/>
          </a:prstGeom>
          <a:noFill/>
          <a:ln>
            <a:noFill/>
          </a:ln>
        </p:spPr>
        <p:txBody>
          <a:bodyPr anchorCtr="0" anchor="t" bIns="60925" lIns="121900" spcFirstLastPara="1" rIns="121900" wrap="square" tIns="60925">
            <a:normAutofit fontScale="92500" lnSpcReduction="20000"/>
          </a:bodyPr>
          <a:lstStyle/>
          <a:p>
            <a:pPr indent="-591343" lvl="0" marL="609600" rtl="0" algn="l">
              <a:spcBef>
                <a:spcPts val="0"/>
              </a:spcBef>
              <a:spcAft>
                <a:spcPts val="0"/>
              </a:spcAft>
              <a:buClr>
                <a:srgbClr val="31859B"/>
              </a:buClr>
              <a:buSzPct val="100000"/>
              <a:buAutoNum type="alphaLcPeriod" startAt="3"/>
            </a:pPr>
            <a:r>
              <a:rPr lang="en-US" sz="2500"/>
              <a:t>Xử lý:</a:t>
            </a:r>
            <a:endParaRPr/>
          </a:p>
          <a:p>
            <a:pPr indent="-438943" lvl="0" marL="457200" rtl="0" algn="l">
              <a:spcBef>
                <a:spcPts val="500"/>
              </a:spcBef>
              <a:spcAft>
                <a:spcPts val="0"/>
              </a:spcAft>
              <a:buClr>
                <a:srgbClr val="31859B"/>
              </a:buClr>
              <a:buSzPct val="100000"/>
              <a:buFont typeface="Noto Sans Symbols"/>
              <a:buChar char="✔"/>
            </a:pPr>
            <a:r>
              <a:rPr lang="en-US" sz="2500"/>
              <a:t>Trường hợp đã có PĐK F-Safe nhưng đang có tình trạng disable/not activated/disable/int, hoặc enable/activated nhưng vẫn chưa dùng được F-Safe, làm theo 3 bước dưới đây:</a:t>
            </a:r>
            <a:br>
              <a:rPr lang="en-US" sz="2500"/>
            </a:br>
            <a:r>
              <a:rPr lang="en-US" sz="2500"/>
              <a:t>1. RESET Default modem (chỉ nên reset default 1 lần duy nhất - factory reset)</a:t>
            </a:r>
            <a:endParaRPr sz="2500"/>
          </a:p>
          <a:p>
            <a:pPr indent="0" lvl="0" marL="457200" rtl="0" algn="l">
              <a:spcBef>
                <a:spcPts val="500"/>
              </a:spcBef>
              <a:spcAft>
                <a:spcPts val="0"/>
              </a:spcAft>
              <a:buNone/>
            </a:pPr>
            <a:r>
              <a:rPr lang="en-US" sz="2500"/>
              <a:t>2. Quay PPPoE cho modem online</a:t>
            </a:r>
            <a:endParaRPr sz="2500"/>
          </a:p>
          <a:p>
            <a:pPr indent="0" lvl="0" marL="457200" rtl="0" algn="l">
              <a:spcBef>
                <a:spcPts val="500"/>
              </a:spcBef>
              <a:spcAft>
                <a:spcPts val="0"/>
              </a:spcAft>
              <a:buNone/>
            </a:pPr>
            <a:r>
              <a:rPr lang="en-US" sz="2500"/>
              <a:t>3. Sau khi modem online, </a:t>
            </a:r>
            <a:r>
              <a:rPr b="1" i="1" lang="en-US" sz="2500" u="sng"/>
              <a:t>reboot modem 1 lần nữa qua tính năng reboot trên Hi FPT</a:t>
            </a:r>
            <a:r>
              <a:rPr lang="en-US" sz="2500"/>
              <a:t> (quan trọng)</a:t>
            </a:r>
            <a:endParaRPr sz="2500"/>
          </a:p>
          <a:p>
            <a:pPr indent="-438943" lvl="0" marL="457200" rtl="0" algn="l">
              <a:spcBef>
                <a:spcPts val="500"/>
              </a:spcBef>
              <a:spcAft>
                <a:spcPts val="0"/>
              </a:spcAft>
              <a:buClr>
                <a:srgbClr val="31859B"/>
              </a:buClr>
              <a:buSzPct val="100000"/>
              <a:buFont typeface="Noto Sans Symbols"/>
              <a:buChar char="✔"/>
            </a:pPr>
            <a:r>
              <a:rPr lang="en-US" sz="2500"/>
              <a:t>Đợi hệ thống chạy luồng kích hoạt tầm 3~5 phút và kiểm tra lại dịch vụ bằng cách sử dụng WiFi modem truy cập trang web </a:t>
            </a:r>
            <a:r>
              <a:rPr lang="en-US" sz="2500" u="sng">
                <a:solidFill>
                  <a:schemeClr val="hlink"/>
                </a:solidFill>
                <a:hlinkClick r:id="rId3"/>
              </a:rPr>
              <a:t>http://unsafe.fstestdomain.com</a:t>
            </a:r>
            <a:r>
              <a:rPr lang="en-US" sz="2500"/>
              <a:t> để xác định xem F-Safe đã kích hoạt và chặn web này hay chưa. Nếu có thông tin F-Safe chặn trang web thì đã kích hoạt, nếu nội dung trang web hiện ra bình thường thì thao tác lại bước 3 - reboot modem lại.</a:t>
            </a:r>
            <a:endParaRPr sz="2500"/>
          </a:p>
          <a:p>
            <a:pPr indent="-438943" lvl="0" marL="457200" rtl="0" algn="l">
              <a:spcBef>
                <a:spcPts val="500"/>
              </a:spcBef>
              <a:spcAft>
                <a:spcPts val="0"/>
              </a:spcAft>
              <a:buClr>
                <a:srgbClr val="31859B"/>
              </a:buClr>
              <a:buSzPct val="100000"/>
              <a:buFont typeface="Noto Sans Symbols"/>
              <a:buChar char="✔"/>
            </a:pPr>
            <a:r>
              <a:rPr lang="en-US" sz="2500"/>
              <a:t>Lưu ý: </a:t>
            </a:r>
            <a:r>
              <a:rPr b="1" lang="en-US" sz="2500" u="sng"/>
              <a:t>KHÔNG</a:t>
            </a:r>
            <a:r>
              <a:rPr lang="en-US" sz="2500"/>
              <a:t> cần đổi modem khác trong quá trình kích hoạt dịch vụ (Trừ trường hợp vẫn kích hoạt lỗi và có yêu cầu đổi từ CPE Lab/Hi FPT)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48ffa0e13a_1_543"/>
          <p:cNvSpPr txBox="1"/>
          <p:nvPr>
            <p:ph type="title"/>
          </p:nvPr>
        </p:nvSpPr>
        <p:spPr>
          <a:xfrm>
            <a:off x="5357300" y="374900"/>
            <a:ext cx="65700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
        <p:nvSpPr>
          <p:cNvPr id="575" name="Google Shape;575;g248ffa0e13a_1_543"/>
          <p:cNvSpPr txBox="1"/>
          <p:nvPr>
            <p:ph idx="1" type="body"/>
          </p:nvPr>
        </p:nvSpPr>
        <p:spPr>
          <a:xfrm>
            <a:off x="371133" y="2236433"/>
            <a:ext cx="4905300" cy="4217700"/>
          </a:xfrm>
          <a:prstGeom prst="rect">
            <a:avLst/>
          </a:prstGeom>
          <a:noFill/>
          <a:ln>
            <a:noFill/>
          </a:ln>
        </p:spPr>
        <p:txBody>
          <a:bodyPr anchorCtr="0" anchor="t" bIns="60925" lIns="121900" spcFirstLastPara="1" rIns="121900" wrap="square" tIns="60925">
            <a:normAutofit/>
          </a:bodyPr>
          <a:lstStyle/>
          <a:p>
            <a:pPr indent="0" lvl="0" marL="0" rtl="0" algn="l">
              <a:spcBef>
                <a:spcPts val="0"/>
              </a:spcBef>
              <a:spcAft>
                <a:spcPts val="0"/>
              </a:spcAft>
              <a:buNone/>
            </a:pPr>
            <a:r>
              <a:t/>
            </a:r>
            <a:endParaRPr/>
          </a:p>
          <a:p>
            <a:pPr indent="-450850" lvl="0" marL="457200" rtl="0" algn="l">
              <a:spcBef>
                <a:spcPts val="500"/>
              </a:spcBef>
              <a:spcAft>
                <a:spcPts val="0"/>
              </a:spcAft>
              <a:buClr>
                <a:srgbClr val="31859B"/>
              </a:buClr>
              <a:buSzPts val="2500"/>
              <a:buFont typeface="Noto Sans Symbols"/>
              <a:buChar char="✔"/>
            </a:pPr>
            <a:r>
              <a:rPr lang="en-US" sz="2500"/>
              <a:t>KTV sử dụng điện thoại/laptop kết nối vào Wi-Fi/LAN của modem, sử dụng trình duyệt web để truy cập vào trang web sau: </a:t>
            </a:r>
            <a:r>
              <a:rPr lang="en-US" sz="2500" u="sng">
                <a:solidFill>
                  <a:schemeClr val="hlink"/>
                </a:solidFill>
                <a:hlinkClick r:id="rId3"/>
              </a:rPr>
              <a:t>http://unsafe.fstestdomain.com</a:t>
            </a:r>
            <a:r>
              <a:rPr lang="en-US" sz="2500"/>
              <a:t> để kiểm tra F-Safe đã hoạt động hay chưa?</a:t>
            </a:r>
            <a:endParaRPr/>
          </a:p>
        </p:txBody>
      </p:sp>
      <p:pic>
        <p:nvPicPr>
          <p:cNvPr id="576" name="Google Shape;576;g248ffa0e13a_1_543"/>
          <p:cNvPicPr preferRelativeResize="0"/>
          <p:nvPr/>
        </p:nvPicPr>
        <p:blipFill rotWithShape="1">
          <a:blip r:embed="rId4">
            <a:alphaModFix/>
          </a:blip>
          <a:srcRect b="0" l="0" r="0" t="0"/>
          <a:stretch/>
        </p:blipFill>
        <p:spPr>
          <a:xfrm>
            <a:off x="5485179" y="1832460"/>
            <a:ext cx="2444062" cy="5025540"/>
          </a:xfrm>
          <a:prstGeom prst="rect">
            <a:avLst/>
          </a:prstGeom>
          <a:noFill/>
          <a:ln>
            <a:noFill/>
          </a:ln>
        </p:spPr>
      </p:pic>
      <p:pic>
        <p:nvPicPr>
          <p:cNvPr id="577" name="Google Shape;577;g248ffa0e13a_1_543"/>
          <p:cNvPicPr preferRelativeResize="0"/>
          <p:nvPr/>
        </p:nvPicPr>
        <p:blipFill rotWithShape="1">
          <a:blip r:embed="rId5">
            <a:alphaModFix/>
          </a:blip>
          <a:srcRect b="0" l="0" r="0" t="0"/>
          <a:stretch/>
        </p:blipFill>
        <p:spPr>
          <a:xfrm>
            <a:off x="8742887" y="1832457"/>
            <a:ext cx="2444063" cy="5025542"/>
          </a:xfrm>
          <a:prstGeom prst="rect">
            <a:avLst/>
          </a:prstGeom>
          <a:noFill/>
          <a:ln>
            <a:noFill/>
          </a:ln>
        </p:spPr>
      </p:pic>
      <p:sp>
        <p:nvSpPr>
          <p:cNvPr id="578" name="Google Shape;578;g248ffa0e13a_1_543"/>
          <p:cNvSpPr/>
          <p:nvPr/>
        </p:nvSpPr>
        <p:spPr>
          <a:xfrm>
            <a:off x="9048687" y="4039819"/>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chưa kích hoạt thành công</a:t>
            </a:r>
            <a:endParaRPr sz="2400">
              <a:solidFill>
                <a:schemeClr val="lt1"/>
              </a:solidFill>
              <a:latin typeface="Calibri"/>
              <a:ea typeface="Calibri"/>
              <a:cs typeface="Calibri"/>
              <a:sym typeface="Calibri"/>
            </a:endParaRPr>
          </a:p>
        </p:txBody>
      </p:sp>
      <p:sp>
        <p:nvSpPr>
          <p:cNvPr id="579" name="Google Shape;579;g248ffa0e13a_1_543"/>
          <p:cNvSpPr/>
          <p:nvPr/>
        </p:nvSpPr>
        <p:spPr>
          <a:xfrm>
            <a:off x="5776427" y="4039820"/>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đã kích hoạt</a:t>
            </a:r>
            <a:endParaRPr sz="24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48ffa0e13a_1_552"/>
          <p:cNvSpPr txBox="1"/>
          <p:nvPr>
            <p:ph type="title"/>
          </p:nvPr>
        </p:nvSpPr>
        <p:spPr>
          <a:xfrm>
            <a:off x="5357300" y="149000"/>
            <a:ext cx="65700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
        <p:nvSpPr>
          <p:cNvPr id="585" name="Google Shape;585;g248ffa0e13a_1_552"/>
          <p:cNvSpPr txBox="1"/>
          <p:nvPr>
            <p:ph idx="1" type="body"/>
          </p:nvPr>
        </p:nvSpPr>
        <p:spPr>
          <a:xfrm>
            <a:off x="306600" y="2097733"/>
            <a:ext cx="7681200" cy="4693200"/>
          </a:xfrm>
          <a:prstGeom prst="rect">
            <a:avLst/>
          </a:prstGeom>
          <a:noFill/>
          <a:ln>
            <a:noFill/>
          </a:ln>
        </p:spPr>
        <p:txBody>
          <a:bodyPr anchorCtr="0" anchor="t" bIns="60925" lIns="121900" spcFirstLastPara="1" rIns="121900" wrap="square" tIns="60925">
            <a:normAutofit/>
          </a:bodyPr>
          <a:lstStyle/>
          <a:p>
            <a:pPr indent="-533400" lvl="0" marL="609600" rtl="0" algn="l">
              <a:spcBef>
                <a:spcPts val="500"/>
              </a:spcBef>
              <a:spcAft>
                <a:spcPts val="0"/>
              </a:spcAft>
              <a:buSzPts val="3600"/>
              <a:buChar char="❏"/>
            </a:pPr>
            <a:r>
              <a:rPr lang="en-US" sz="2400"/>
              <a:t>Nếu nội dung trang web hiển thị thông tin </a:t>
            </a:r>
            <a:r>
              <a:rPr b="1" lang="en-US" sz="2400" u="sng"/>
              <a:t>bị chặn</a:t>
            </a:r>
            <a:r>
              <a:rPr lang="en-US" sz="2400"/>
              <a:t> bởi F-Safe, thì xác nhận F-Safe đã </a:t>
            </a:r>
            <a:r>
              <a:rPr b="1" lang="en-US" sz="2400" u="sng"/>
              <a:t>kích hoạt thành công</a:t>
            </a:r>
            <a:r>
              <a:rPr lang="en-US" sz="2400"/>
              <a:t>. Tuy nhiên, nếu kiểm tra lại phần F-Safe trên Hi FPT vẫn đang còn báo “chờ kích hoạt” thì ở đây là lỗi chưa cập nhật database của Hi FPT. Vui lòng gửi email về: </a:t>
            </a:r>
            <a:r>
              <a:rPr lang="en-US" sz="2400" u="sng">
                <a:solidFill>
                  <a:schemeClr val="hlink"/>
                </a:solidFill>
                <a:hlinkClick r:id="rId3"/>
              </a:rPr>
              <a:t>FTEL.HIFPT.VANHANH@FPT.COM</a:t>
            </a:r>
            <a:r>
              <a:rPr lang="en-US" sz="2400"/>
              <a:t>; </a:t>
            </a:r>
            <a:r>
              <a:rPr lang="en-US" sz="2400" u="sng">
                <a:solidFill>
                  <a:schemeClr val="hlink"/>
                </a:solidFill>
                <a:hlinkClick r:id="rId4"/>
              </a:rPr>
              <a:t>OanhLTN3@fpt.com</a:t>
            </a:r>
            <a:r>
              <a:rPr lang="en-US" sz="2400"/>
              <a:t> để Hi FPT hỗ trợ cập nhật lại Router-ID của modem vào database của Hi FPT để KH có thể sử dụng được giao diện app Hi FPT.</a:t>
            </a:r>
            <a:endParaRPr sz="2400"/>
          </a:p>
          <a:p>
            <a:pPr indent="-476250" lvl="0" marL="609600" rtl="0" algn="l">
              <a:spcBef>
                <a:spcPts val="0"/>
              </a:spcBef>
              <a:spcAft>
                <a:spcPts val="0"/>
              </a:spcAft>
              <a:buSzPts val="2700"/>
              <a:buChar char="❏"/>
            </a:pPr>
            <a:r>
              <a:rPr b="1" lang="en-US" sz="2700" u="sng"/>
              <a:t>Chú ý</a:t>
            </a:r>
            <a:r>
              <a:rPr b="1" lang="en-US" sz="2700"/>
              <a:t>: </a:t>
            </a:r>
            <a:r>
              <a:rPr lang="en-US" sz="2700"/>
              <a:t>F-Safe ở đây đã kích hoạt, không cần phải reset default thêm nữa.</a:t>
            </a:r>
            <a:endParaRPr sz="2700"/>
          </a:p>
        </p:txBody>
      </p:sp>
      <p:pic>
        <p:nvPicPr>
          <p:cNvPr id="586" name="Google Shape;586;g248ffa0e13a_1_552"/>
          <p:cNvPicPr preferRelativeResize="0"/>
          <p:nvPr/>
        </p:nvPicPr>
        <p:blipFill rotWithShape="1">
          <a:blip r:embed="rId5">
            <a:alphaModFix/>
          </a:blip>
          <a:srcRect b="0" l="0" r="0" t="0"/>
          <a:stretch/>
        </p:blipFill>
        <p:spPr>
          <a:xfrm>
            <a:off x="9525932" y="1308853"/>
            <a:ext cx="2666067" cy="5482015"/>
          </a:xfrm>
          <a:prstGeom prst="rect">
            <a:avLst/>
          </a:prstGeom>
          <a:noFill/>
          <a:ln>
            <a:noFill/>
          </a:ln>
        </p:spPr>
      </p:pic>
      <p:sp>
        <p:nvSpPr>
          <p:cNvPr id="587" name="Google Shape;587;g248ffa0e13a_1_552"/>
          <p:cNvSpPr/>
          <p:nvPr/>
        </p:nvSpPr>
        <p:spPr>
          <a:xfrm>
            <a:off x="10020327" y="4314153"/>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đã kích hoạt thành công</a:t>
            </a:r>
            <a:endParaRPr sz="24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48ffa0e13a_1_559"/>
          <p:cNvSpPr txBox="1"/>
          <p:nvPr>
            <p:ph idx="1" type="body"/>
          </p:nvPr>
        </p:nvSpPr>
        <p:spPr>
          <a:xfrm>
            <a:off x="112967" y="1832467"/>
            <a:ext cx="5792700" cy="4958400"/>
          </a:xfrm>
          <a:prstGeom prst="rect">
            <a:avLst/>
          </a:prstGeom>
          <a:noFill/>
          <a:ln>
            <a:noFill/>
          </a:ln>
        </p:spPr>
        <p:txBody>
          <a:bodyPr anchorCtr="0" anchor="t" bIns="60925" lIns="121900" spcFirstLastPara="1" rIns="121900" wrap="square" tIns="60925">
            <a:normAutofit/>
          </a:bodyPr>
          <a:lstStyle/>
          <a:p>
            <a:pPr indent="-533400" lvl="0" marL="609600" rtl="0" algn="l">
              <a:spcBef>
                <a:spcPts val="500"/>
              </a:spcBef>
              <a:spcAft>
                <a:spcPts val="0"/>
              </a:spcAft>
              <a:buSzPts val="3600"/>
              <a:buChar char="❏"/>
            </a:pPr>
            <a:r>
              <a:rPr lang="en-US" sz="2400"/>
              <a:t>Nếu nội dung trang web hiển thị thông tin của trang web “Towards a Safer Internet …..” và không có thông tin bị F-Safe chặn, thì F-Safe trên modem chưa được kích hoạt. Cần thực hiện lại các bước đã hướng dẫn ở phần trên để modem kích hoạt lại F-Safe (LƯU Ý: chỉ reset default 1 lần đầu, các lần sau chỉ cần reboot để hệ thống chạy luồng kích hoạt)</a:t>
            </a:r>
            <a:endParaRPr sz="2400"/>
          </a:p>
        </p:txBody>
      </p:sp>
      <p:pic>
        <p:nvPicPr>
          <p:cNvPr id="593" name="Google Shape;593;g248ffa0e13a_1_559"/>
          <p:cNvPicPr preferRelativeResize="0"/>
          <p:nvPr/>
        </p:nvPicPr>
        <p:blipFill rotWithShape="1">
          <a:blip r:embed="rId3">
            <a:alphaModFix/>
          </a:blip>
          <a:srcRect b="0" l="0" r="0" t="0"/>
          <a:stretch/>
        </p:blipFill>
        <p:spPr>
          <a:xfrm>
            <a:off x="9483135" y="1254338"/>
            <a:ext cx="2708866" cy="5570096"/>
          </a:xfrm>
          <a:prstGeom prst="rect">
            <a:avLst/>
          </a:prstGeom>
          <a:noFill/>
          <a:ln>
            <a:noFill/>
          </a:ln>
        </p:spPr>
      </p:pic>
      <p:sp>
        <p:nvSpPr>
          <p:cNvPr id="594" name="Google Shape;594;g248ffa0e13a_1_559"/>
          <p:cNvSpPr/>
          <p:nvPr/>
        </p:nvSpPr>
        <p:spPr>
          <a:xfrm>
            <a:off x="9921353" y="3428569"/>
            <a:ext cx="1832400" cy="12216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F-Safe chưa kích hoạt thành công</a:t>
            </a:r>
            <a:endParaRPr sz="2400">
              <a:solidFill>
                <a:schemeClr val="lt1"/>
              </a:solidFill>
              <a:latin typeface="Calibri"/>
              <a:ea typeface="Calibri"/>
              <a:cs typeface="Calibri"/>
              <a:sym typeface="Calibri"/>
            </a:endParaRPr>
          </a:p>
        </p:txBody>
      </p:sp>
      <p:sp>
        <p:nvSpPr>
          <p:cNvPr id="595" name="Google Shape;595;g248ffa0e13a_1_559"/>
          <p:cNvSpPr/>
          <p:nvPr/>
        </p:nvSpPr>
        <p:spPr>
          <a:xfrm>
            <a:off x="6438467" y="3856600"/>
            <a:ext cx="2339700" cy="79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g248ffa0e13a_1_559"/>
          <p:cNvSpPr txBox="1"/>
          <p:nvPr>
            <p:ph type="title"/>
          </p:nvPr>
        </p:nvSpPr>
        <p:spPr>
          <a:xfrm>
            <a:off x="5357300" y="149000"/>
            <a:ext cx="65700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kích hoạt F-Safe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48ffa0e13a_1_567"/>
          <p:cNvSpPr txBox="1"/>
          <p:nvPr>
            <p:ph type="title"/>
          </p:nvPr>
        </p:nvSpPr>
        <p:spPr>
          <a:xfrm>
            <a:off x="3046467" y="531700"/>
            <a:ext cx="8750400" cy="11433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rgbClr val="FF6201"/>
              </a:buClr>
              <a:buSzPct val="100000"/>
              <a:buFont typeface="Calibri"/>
              <a:buNone/>
            </a:pPr>
            <a:r>
              <a:rPr lang="en-US"/>
              <a:t>Tổng hợp cách xử lý khi chưa đăng ký, kích hoạt được dịch vụ</a:t>
            </a:r>
            <a:endParaRPr/>
          </a:p>
        </p:txBody>
      </p:sp>
      <p:sp>
        <p:nvSpPr>
          <p:cNvPr id="602" name="Google Shape;602;g248ffa0e13a_1_567"/>
          <p:cNvSpPr txBox="1"/>
          <p:nvPr>
            <p:ph idx="1" type="body"/>
          </p:nvPr>
        </p:nvSpPr>
        <p:spPr>
          <a:xfrm>
            <a:off x="3277767" y="1791133"/>
            <a:ext cx="8598900" cy="4808400"/>
          </a:xfrm>
          <a:prstGeom prst="rect">
            <a:avLst/>
          </a:prstGeom>
          <a:noFill/>
          <a:ln>
            <a:noFill/>
          </a:ln>
        </p:spPr>
        <p:txBody>
          <a:bodyPr anchorCtr="0" anchor="t" bIns="60925" lIns="121900" spcFirstLastPara="1" rIns="121900" wrap="square" tIns="60925">
            <a:normAutofit lnSpcReduction="20000"/>
          </a:bodyPr>
          <a:lstStyle/>
          <a:p>
            <a:pPr indent="-457200" lvl="0" marL="457200" rtl="0" algn="l">
              <a:spcBef>
                <a:spcPts val="0"/>
              </a:spcBef>
              <a:spcAft>
                <a:spcPts val="0"/>
              </a:spcAft>
              <a:buClr>
                <a:schemeClr val="lt1"/>
              </a:buClr>
              <a:buSzPts val="3200"/>
              <a:buChar char="•"/>
            </a:pPr>
            <a:r>
              <a:rPr lang="en-US" sz="3200"/>
              <a:t>Sử dụng đúng gói cước, modem hỗ trợ</a:t>
            </a:r>
            <a:endParaRPr/>
          </a:p>
          <a:p>
            <a:pPr indent="-457200" lvl="0" marL="457200" rtl="0" algn="l">
              <a:spcBef>
                <a:spcPts val="600"/>
              </a:spcBef>
              <a:spcAft>
                <a:spcPts val="0"/>
              </a:spcAft>
              <a:buClr>
                <a:schemeClr val="lt1"/>
              </a:buClr>
              <a:buSzPts val="3200"/>
              <a:buChar char="•"/>
            </a:pPr>
            <a:r>
              <a:rPr lang="en-US" sz="3200"/>
              <a:t>Nâng cấp lên firmware mới nhất</a:t>
            </a:r>
            <a:endParaRPr/>
          </a:p>
          <a:p>
            <a:pPr indent="-457200" lvl="0" marL="457200" rtl="0" algn="l">
              <a:spcBef>
                <a:spcPts val="600"/>
              </a:spcBef>
              <a:spcAft>
                <a:spcPts val="0"/>
              </a:spcAft>
              <a:buClr>
                <a:schemeClr val="lt1"/>
              </a:buClr>
              <a:buSzPts val="3200"/>
              <a:buChar char="•"/>
            </a:pPr>
            <a:r>
              <a:rPr lang="en-US" sz="3200"/>
              <a:t>Reboot thiết bị (Khi mới đăng ký thành công)</a:t>
            </a:r>
            <a:endParaRPr/>
          </a:p>
          <a:p>
            <a:pPr indent="-457200" lvl="0" marL="457200" rtl="0" algn="l">
              <a:spcBef>
                <a:spcPts val="600"/>
              </a:spcBef>
              <a:spcAft>
                <a:spcPts val="0"/>
              </a:spcAft>
              <a:buClr>
                <a:schemeClr val="lt1"/>
              </a:buClr>
              <a:buSzPts val="3200"/>
              <a:buChar char="•"/>
            </a:pPr>
            <a:r>
              <a:rPr lang="en-US" sz="3200"/>
              <a:t>Reset default thiết bị, sau đó reboot thêm 1 lần nữa (Sau khi đăng ký 1 thời gian nhưng vẫn chưa kích hoạt thành công)</a:t>
            </a:r>
            <a:endParaRPr/>
          </a:p>
          <a:p>
            <a:pPr indent="-457200" lvl="0" marL="457200" rtl="0" algn="l">
              <a:spcBef>
                <a:spcPts val="600"/>
              </a:spcBef>
              <a:spcAft>
                <a:spcPts val="0"/>
              </a:spcAft>
              <a:buClr>
                <a:schemeClr val="lt1"/>
              </a:buClr>
              <a:buSzPts val="3200"/>
              <a:buChar char="•"/>
            </a:pPr>
            <a:r>
              <a:rPr lang="en-US" sz="3200"/>
              <a:t>Các trường hợp đã xử lý như trên nhưng vẫn chưa kích hoạt được dịch vụ, vui lòng gửi thông tin về team hỗ trợ: </a:t>
            </a:r>
            <a:r>
              <a:rPr lang="en-US" sz="3200" u="sng">
                <a:solidFill>
                  <a:schemeClr val="hlink"/>
                </a:solidFill>
                <a:hlinkClick r:id="rId3"/>
              </a:rPr>
              <a:t>ftel.f-safe.htkt@fpt.com</a:t>
            </a:r>
            <a:r>
              <a:rPr lang="en-US" sz="3200"/>
              <a:t>; FTEL.HIFPT.VANHANH@FPT.COM;</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48ffa0e13a_1_572"/>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sử dụng F-Safe</a:t>
            </a:r>
            <a:endParaRPr/>
          </a:p>
        </p:txBody>
      </p:sp>
      <p:sp>
        <p:nvSpPr>
          <p:cNvPr id="608" name="Google Shape;608;g248ffa0e13a_1_572"/>
          <p:cNvSpPr txBox="1"/>
          <p:nvPr>
            <p:ph idx="1" type="body"/>
          </p:nvPr>
        </p:nvSpPr>
        <p:spPr>
          <a:xfrm>
            <a:off x="598633" y="2003767"/>
            <a:ext cx="9774900" cy="4854300"/>
          </a:xfrm>
          <a:prstGeom prst="rect">
            <a:avLst/>
          </a:prstGeom>
          <a:noFill/>
          <a:ln>
            <a:noFill/>
          </a:ln>
        </p:spPr>
        <p:txBody>
          <a:bodyPr anchorCtr="0" anchor="t" bIns="60925" lIns="121900" spcFirstLastPara="1" rIns="121900" wrap="square" tIns="60925">
            <a:normAutofit fontScale="92500" lnSpcReduction="20000"/>
          </a:bodyPr>
          <a:lstStyle/>
          <a:p>
            <a:pPr indent="-458628" lvl="0" marL="457200" rtl="0" algn="l">
              <a:spcBef>
                <a:spcPts val="0"/>
              </a:spcBef>
              <a:spcAft>
                <a:spcPts val="0"/>
              </a:spcAft>
              <a:buClr>
                <a:srgbClr val="31859B"/>
              </a:buClr>
              <a:buSzPct val="99115"/>
              <a:buChar char="•"/>
            </a:pPr>
            <a:r>
              <a:rPr lang="en-US"/>
              <a:t>Trong quá trình sử dụng, có thể sẽ phát sinh một số lỗi</a:t>
            </a:r>
            <a:endParaRPr/>
          </a:p>
          <a:p>
            <a:pPr indent="-685165" lvl="0" marL="685800" rtl="0" algn="l">
              <a:spcBef>
                <a:spcPts val="500"/>
              </a:spcBef>
              <a:spcAft>
                <a:spcPts val="0"/>
              </a:spcAft>
              <a:buClr>
                <a:srgbClr val="31859B"/>
              </a:buClr>
              <a:buSzPct val="100000"/>
              <a:buFont typeface="Calibri"/>
              <a:buAutoNum type="alphaLcPeriod"/>
            </a:pPr>
            <a:r>
              <a:rPr lang="en-US" sz="2800"/>
              <a:t>Một số lỗi cơ bản: </a:t>
            </a:r>
            <a:endParaRPr/>
          </a:p>
          <a:p>
            <a:pPr indent="-761365" lvl="0" marL="762000" rtl="0" algn="l">
              <a:spcBef>
                <a:spcPts val="500"/>
              </a:spcBef>
              <a:spcAft>
                <a:spcPts val="0"/>
              </a:spcAft>
              <a:buClr>
                <a:srgbClr val="31859B"/>
              </a:buClr>
              <a:buSzPct val="100000"/>
              <a:buFont typeface="Calibri"/>
              <a:buAutoNum type="romanLcPeriod"/>
            </a:pPr>
            <a:r>
              <a:rPr lang="en-US" sz="2800"/>
              <a:t>Truy cập website bình thường, tuy nhiên bị F-Safe chặn</a:t>
            </a:r>
            <a:endParaRPr/>
          </a:p>
          <a:p>
            <a:pPr indent="-761365" lvl="0" marL="762000" rtl="0" algn="l">
              <a:spcBef>
                <a:spcPts val="500"/>
              </a:spcBef>
              <a:spcAft>
                <a:spcPts val="0"/>
              </a:spcAft>
              <a:buClr>
                <a:srgbClr val="31859B"/>
              </a:buClr>
              <a:buSzPct val="100000"/>
              <a:buFont typeface="Calibri"/>
              <a:buAutoNum type="romanLcPeriod"/>
            </a:pPr>
            <a:r>
              <a:rPr lang="en-US" sz="2800"/>
              <a:t>Chặn website tại Cài đặt bảo mật (Blacklist) tuy nhiên thiết bị vẫn truy cập bình thường</a:t>
            </a:r>
            <a:endParaRPr/>
          </a:p>
          <a:p>
            <a:pPr indent="-761365" lvl="0" marL="762000" rtl="0" algn="l">
              <a:spcBef>
                <a:spcPts val="500"/>
              </a:spcBef>
              <a:spcAft>
                <a:spcPts val="0"/>
              </a:spcAft>
              <a:buClr>
                <a:srgbClr val="31859B"/>
              </a:buClr>
              <a:buSzPct val="100000"/>
              <a:buFont typeface="Calibri"/>
              <a:buAutoNum type="romanLcPeriod"/>
            </a:pPr>
            <a:r>
              <a:rPr lang="en-US" sz="2800"/>
              <a:t>Chặn truy cập internet cho từng thiết bị (Chặn MAC) tuy nhiên thiết bị vẫn sử dụng được internet</a:t>
            </a:r>
            <a:endParaRPr/>
          </a:p>
          <a:p>
            <a:pPr indent="-761365" lvl="0" marL="762000" rtl="0" algn="l">
              <a:spcBef>
                <a:spcPts val="500"/>
              </a:spcBef>
              <a:spcAft>
                <a:spcPts val="0"/>
              </a:spcAft>
              <a:buClr>
                <a:srgbClr val="31859B"/>
              </a:buClr>
              <a:buSzPct val="100000"/>
              <a:buFont typeface="Calibri"/>
              <a:buAutoNum type="romanLcPeriod"/>
            </a:pPr>
            <a:r>
              <a:rPr lang="en-US" sz="2800"/>
              <a:t>Các thiết bị chỉ hiển thị unknow_aa:bb:xx:cc:zz:yy không biết các để quản lý, chặn MAC client nhưng thiết bị vẫn sử dụng được</a:t>
            </a:r>
            <a:endParaRPr/>
          </a:p>
          <a:p>
            <a:pPr indent="-761365" lvl="0" marL="762000" rtl="0" algn="l">
              <a:spcBef>
                <a:spcPts val="500"/>
              </a:spcBef>
              <a:spcAft>
                <a:spcPts val="0"/>
              </a:spcAft>
              <a:buClr>
                <a:srgbClr val="31859B"/>
              </a:buClr>
              <a:buSzPct val="100000"/>
              <a:buFont typeface="Calibri"/>
              <a:buAutoNum type="romanLcPeriod"/>
            </a:pPr>
            <a:r>
              <a:rPr lang="en-US" sz="2800"/>
              <a:t>Với các KH có sử dụng Box truyền hình FX6, bị lỗi không load được hình ảnh thu nhỏ (thumbnails) của các phim/video trên ứng dụng VOD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48ffa0e13a_1_577"/>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sử dụng F-Safe</a:t>
            </a:r>
            <a:endParaRPr/>
          </a:p>
        </p:txBody>
      </p:sp>
      <p:sp>
        <p:nvSpPr>
          <p:cNvPr id="614" name="Google Shape;614;g248ffa0e13a_1_577"/>
          <p:cNvSpPr txBox="1"/>
          <p:nvPr>
            <p:ph idx="1" type="body"/>
          </p:nvPr>
        </p:nvSpPr>
        <p:spPr>
          <a:xfrm>
            <a:off x="598633" y="2003765"/>
            <a:ext cx="11108400" cy="4854300"/>
          </a:xfrm>
          <a:prstGeom prst="rect">
            <a:avLst/>
          </a:prstGeom>
          <a:noFill/>
          <a:ln>
            <a:noFill/>
          </a:ln>
        </p:spPr>
        <p:txBody>
          <a:bodyPr anchorCtr="0" anchor="t" bIns="60925" lIns="121900" spcFirstLastPara="1" rIns="121900" wrap="square" tIns="60925">
            <a:normAutofit fontScale="70000" lnSpcReduction="20000"/>
          </a:bodyPr>
          <a:lstStyle/>
          <a:p>
            <a:pPr indent="-469265" lvl="0" marL="457200" rtl="0" algn="l">
              <a:spcBef>
                <a:spcPts val="0"/>
              </a:spcBef>
              <a:spcAft>
                <a:spcPts val="0"/>
              </a:spcAft>
              <a:buClr>
                <a:srgbClr val="31859B"/>
              </a:buClr>
              <a:buSzPct val="99115"/>
              <a:buChar char="•"/>
            </a:pPr>
            <a:r>
              <a:rPr lang="en-US"/>
              <a:t>Trong quá trình sử dụng, có thể sẽ phát sinh một số lỗi</a:t>
            </a:r>
            <a:endParaRPr/>
          </a:p>
          <a:p>
            <a:pPr indent="-629285" lvl="0" marL="609600" rtl="0" algn="l">
              <a:spcBef>
                <a:spcPts val="400"/>
              </a:spcBef>
              <a:spcAft>
                <a:spcPts val="0"/>
              </a:spcAft>
              <a:buClr>
                <a:srgbClr val="31859B"/>
              </a:buClr>
              <a:buSzPct val="100000"/>
              <a:buAutoNum type="alphaLcPeriod" startAt="2"/>
            </a:pPr>
            <a:r>
              <a:rPr lang="en-US" sz="3300"/>
              <a:t>Cách xử lý:</a:t>
            </a:r>
            <a:endParaRPr/>
          </a:p>
          <a:p>
            <a:pPr indent="-781685" lvl="0" marL="762000" rtl="0" algn="l">
              <a:spcBef>
                <a:spcPts val="400"/>
              </a:spcBef>
              <a:spcAft>
                <a:spcPts val="0"/>
              </a:spcAft>
              <a:buClr>
                <a:srgbClr val="31859B"/>
              </a:buClr>
              <a:buSzPct val="100000"/>
              <a:buFont typeface="Calibri"/>
              <a:buAutoNum type="romanLcPeriod"/>
            </a:pPr>
            <a:r>
              <a:rPr lang="en-US" sz="3300"/>
              <a:t>Truy cập website bình thường, tuy nhiên bị F-Safe chặn: </a:t>
            </a:r>
            <a:r>
              <a:rPr lang="en-US" sz="3300">
                <a:solidFill>
                  <a:srgbClr val="5F497A"/>
                </a:solidFill>
              </a:rPr>
              <a:t>Hướng dẫn KH truy cập vào tính năng “Cài đặt bảo mật” &gt; Chặn/ưu tiên website &gt; Web ưu tiên: Thêm website đang bị chặn vào trang web ưu tiên.</a:t>
            </a:r>
            <a:endParaRPr sz="3300"/>
          </a:p>
          <a:p>
            <a:pPr indent="-781685" lvl="0" marL="762000" rtl="0" algn="l">
              <a:spcBef>
                <a:spcPts val="400"/>
              </a:spcBef>
              <a:spcAft>
                <a:spcPts val="0"/>
              </a:spcAft>
              <a:buClr>
                <a:srgbClr val="31859B"/>
              </a:buClr>
              <a:buSzPct val="100000"/>
              <a:buFont typeface="Calibri"/>
              <a:buAutoNum type="romanLcPeriod"/>
            </a:pPr>
            <a:r>
              <a:rPr lang="en-US" sz="3300"/>
              <a:t>Chặn website tại Cài đặt bảo mật (Blacklist) tuy nhiên thiết bị vẫn truy cập bình thường:</a:t>
            </a:r>
            <a:endParaRPr/>
          </a:p>
          <a:p>
            <a:pPr indent="0" lvl="0" marL="0" rtl="0" algn="l">
              <a:spcBef>
                <a:spcPts val="400"/>
              </a:spcBef>
              <a:spcAft>
                <a:spcPts val="0"/>
              </a:spcAft>
              <a:buClr>
                <a:srgbClr val="31859B"/>
              </a:buClr>
              <a:buSzPct val="100000"/>
              <a:buNone/>
            </a:pPr>
            <a:r>
              <a:rPr lang="en-US" sz="3300"/>
              <a:t> </a:t>
            </a:r>
            <a:r>
              <a:rPr lang="en-US" sz="3300">
                <a:solidFill>
                  <a:srgbClr val="5F497A"/>
                </a:solidFill>
              </a:rPr>
              <a:t>- Kiểm tra lại dịch vụ F-Safe của KH có đang active và đang dùng bình thường hay không (Check thông tin trên inside)</a:t>
            </a:r>
            <a:endParaRPr/>
          </a:p>
          <a:p>
            <a:pPr indent="0" lvl="0" marL="0" rtl="0" algn="l">
              <a:spcBef>
                <a:spcPts val="400"/>
              </a:spcBef>
              <a:spcAft>
                <a:spcPts val="0"/>
              </a:spcAft>
              <a:buClr>
                <a:srgbClr val="5F497A"/>
              </a:buClr>
              <a:buSzPct val="100000"/>
              <a:buNone/>
            </a:pPr>
            <a:r>
              <a:rPr lang="en-US" sz="3300">
                <a:solidFill>
                  <a:srgbClr val="5F497A"/>
                </a:solidFill>
              </a:rPr>
              <a:t> - Test: mở trình duyệt web của điện thoại/laptop (đang kết nối vào Wi-Fi/LAN của modem) và truy cập vào trang web test: </a:t>
            </a:r>
            <a:r>
              <a:rPr lang="en-US" sz="3300" u="sng">
                <a:solidFill>
                  <a:schemeClr val="hlink"/>
                </a:solidFill>
                <a:hlinkClick r:id="rId3"/>
              </a:rPr>
              <a:t>http://unsafe.fstestdomain.com</a:t>
            </a:r>
            <a:r>
              <a:rPr lang="en-US" sz="3300">
                <a:solidFill>
                  <a:srgbClr val="5F497A"/>
                </a:solidFill>
              </a:rPr>
              <a:t> </a:t>
            </a:r>
            <a:endParaRPr/>
          </a:p>
          <a:p>
            <a:pPr indent="0" lvl="0" marL="0" rtl="0" algn="l">
              <a:spcBef>
                <a:spcPts val="400"/>
              </a:spcBef>
              <a:spcAft>
                <a:spcPts val="0"/>
              </a:spcAft>
              <a:buClr>
                <a:srgbClr val="5F497A"/>
              </a:buClr>
              <a:buSzPct val="100000"/>
              <a:buNone/>
            </a:pPr>
            <a:r>
              <a:rPr lang="en-US" sz="3300">
                <a:solidFill>
                  <a:srgbClr val="5F497A"/>
                </a:solidFill>
              </a:rPr>
              <a:t>      =&gt; Nếu website này bị chặn, và có hiện nội dung F-Safe chặn trang web độc hại: F-Safe đang hoạt động bình thường (Kiểm tra tiếp bước 2)</a:t>
            </a:r>
            <a:endParaRPr/>
          </a:p>
          <a:p>
            <a:pPr indent="0" lvl="0" marL="0" rtl="0" algn="l">
              <a:spcBef>
                <a:spcPts val="400"/>
              </a:spcBef>
              <a:spcAft>
                <a:spcPts val="0"/>
              </a:spcAft>
              <a:buClr>
                <a:srgbClr val="5F497A"/>
              </a:buClr>
              <a:buSzPct val="100000"/>
              <a:buNone/>
            </a:pPr>
            <a:r>
              <a:rPr lang="en-US" sz="3300">
                <a:solidFill>
                  <a:srgbClr val="5F497A"/>
                </a:solidFill>
              </a:rPr>
              <a:t>      =&gt; Nếu website truy cập được và không thấy thông tin bị chặn bởi F-Safe: F-Safe đang không kích hoạt trên modem (Xử lý như hướng dẫn lỗi kích hoạt)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48ffa0e13a_1_582"/>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sử dụng F-Safe</a:t>
            </a:r>
            <a:endParaRPr/>
          </a:p>
        </p:txBody>
      </p:sp>
      <p:sp>
        <p:nvSpPr>
          <p:cNvPr id="620" name="Google Shape;620;g248ffa0e13a_1_582"/>
          <p:cNvSpPr txBox="1"/>
          <p:nvPr>
            <p:ph idx="1" type="body"/>
          </p:nvPr>
        </p:nvSpPr>
        <p:spPr>
          <a:xfrm>
            <a:off x="496833" y="2410967"/>
            <a:ext cx="9405600" cy="4164300"/>
          </a:xfrm>
          <a:prstGeom prst="rect">
            <a:avLst/>
          </a:prstGeom>
          <a:noFill/>
          <a:ln>
            <a:noFill/>
          </a:ln>
        </p:spPr>
        <p:txBody>
          <a:bodyPr anchorCtr="0" anchor="t" bIns="60925" lIns="121900" spcFirstLastPara="1" rIns="121900" wrap="square" tIns="60925">
            <a:normAutofit lnSpcReduction="10000"/>
          </a:bodyPr>
          <a:lstStyle/>
          <a:p>
            <a:pPr indent="0" lvl="0" marL="0" rtl="0" algn="l">
              <a:spcBef>
                <a:spcPts val="0"/>
              </a:spcBef>
              <a:spcAft>
                <a:spcPts val="0"/>
              </a:spcAft>
              <a:buClr>
                <a:srgbClr val="31859B"/>
              </a:buClr>
              <a:buSzPts val="2100"/>
              <a:buNone/>
            </a:pPr>
            <a:r>
              <a:rPr lang="en-US" sz="2800"/>
              <a:t>  </a:t>
            </a:r>
            <a:r>
              <a:rPr lang="en-US" sz="2800">
                <a:solidFill>
                  <a:srgbClr val="5F497A"/>
                </a:solidFill>
              </a:rPr>
              <a:t>- Nếu F-Safe đang hoạt động: Tiếp tục truy cập vào trang web mà KH đã thêm vào blacklist để xác minh tình trạng. Thêm 1 số website khác vào blacklist và test lại trên trình duyệt.</a:t>
            </a:r>
            <a:endParaRPr sz="4400"/>
          </a:p>
          <a:p>
            <a:pPr indent="0" lvl="0" marL="0" rtl="0" algn="l">
              <a:spcBef>
                <a:spcPts val="400"/>
              </a:spcBef>
              <a:spcAft>
                <a:spcPts val="0"/>
              </a:spcAft>
              <a:buClr>
                <a:srgbClr val="5F497A"/>
              </a:buClr>
              <a:buSzPts val="2100"/>
              <a:buNone/>
            </a:pPr>
            <a:r>
              <a:rPr lang="en-US" sz="2800">
                <a:solidFill>
                  <a:srgbClr val="5F497A"/>
                </a:solidFill>
              </a:rPr>
              <a:t>  - Nếu các bước kiểm tra đều đảm bảo F-Safe đang hoạt động, nhưng blacklist không chặn các trang web đã thêm vào thì liên hệ đội hỗ trợ F-Safe qua email: </a:t>
            </a:r>
            <a:endParaRPr sz="4400"/>
          </a:p>
          <a:p>
            <a:pPr indent="0" lvl="0" marL="0" rtl="0" algn="l">
              <a:spcBef>
                <a:spcPts val="400"/>
              </a:spcBef>
              <a:spcAft>
                <a:spcPts val="0"/>
              </a:spcAft>
              <a:buClr>
                <a:srgbClr val="5F497A"/>
              </a:buClr>
              <a:buSzPts val="2100"/>
              <a:buNone/>
            </a:pPr>
            <a:r>
              <a:rPr lang="en-US" sz="2800">
                <a:solidFill>
                  <a:srgbClr val="5F497A"/>
                </a:solidFill>
              </a:rPr>
              <a:t>ftel.f-safe.htkt@fpt.com.vn hoặc </a:t>
            </a:r>
            <a:r>
              <a:rPr lang="en-US" sz="2800" u="sng">
                <a:solidFill>
                  <a:schemeClr val="hlink"/>
                </a:solidFill>
                <a:hlinkClick r:id="rId3"/>
              </a:rPr>
              <a:t>CanhNX6@fpt.com</a:t>
            </a:r>
            <a:r>
              <a:rPr lang="en-US" sz="2800">
                <a:solidFill>
                  <a:srgbClr val="5F497A"/>
                </a:solidFill>
              </a:rPr>
              <a:t> (CPELab – INFMN)</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A picture containing text, book&#10;&#10;Description automatically generated" id="215" name="Google Shape;215;p3"/>
          <p:cNvPicPr preferRelativeResize="0"/>
          <p:nvPr/>
        </p:nvPicPr>
        <p:blipFill rotWithShape="1">
          <a:blip r:embed="rId3">
            <a:alphaModFix amt="3000"/>
          </a:blip>
          <a:srcRect b="0" l="0" r="0" t="0"/>
          <a:stretch/>
        </p:blipFill>
        <p:spPr>
          <a:xfrm>
            <a:off x="-503479" y="-573787"/>
            <a:ext cx="13685520" cy="9123680"/>
          </a:xfrm>
          <a:prstGeom prst="rect">
            <a:avLst/>
          </a:prstGeom>
          <a:noFill/>
          <a:ln>
            <a:noFill/>
          </a:ln>
        </p:spPr>
      </p:pic>
      <p:sp>
        <p:nvSpPr>
          <p:cNvPr id="216" name="Google Shape;216;p3"/>
          <p:cNvSpPr/>
          <p:nvPr/>
        </p:nvSpPr>
        <p:spPr>
          <a:xfrm>
            <a:off x="0" y="765823"/>
            <a:ext cx="877529" cy="483986"/>
          </a:xfrm>
          <a:prstGeom prst="rect">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7" name="Google Shape;217;p3"/>
          <p:cNvSpPr/>
          <p:nvPr/>
        </p:nvSpPr>
        <p:spPr>
          <a:xfrm>
            <a:off x="438764" y="3600295"/>
            <a:ext cx="4495958" cy="38775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accent2"/>
              </a:buClr>
              <a:buSzPts val="1600"/>
              <a:buFont typeface="Arial"/>
              <a:buNone/>
            </a:pPr>
            <a:r>
              <a:rPr b="1" i="0" lang="en-US" sz="1600" u="none" cap="none" strike="noStrike">
                <a:solidFill>
                  <a:schemeClr val="accent2"/>
                </a:solidFill>
                <a:latin typeface="Arial"/>
                <a:ea typeface="Arial"/>
                <a:cs typeface="Arial"/>
                <a:sym typeface="Arial"/>
              </a:rPr>
              <a:t>Về phía nhân viên</a:t>
            </a:r>
            <a:endParaRPr b="1" i="0" sz="1600" u="none" cap="none" strike="noStrike">
              <a:solidFill>
                <a:schemeClr val="accent2"/>
              </a:solidFill>
              <a:latin typeface="Arial"/>
              <a:ea typeface="Arial"/>
              <a:cs typeface="Arial"/>
              <a:sym typeface="Arial"/>
            </a:endParaRPr>
          </a:p>
        </p:txBody>
      </p:sp>
      <p:sp>
        <p:nvSpPr>
          <p:cNvPr id="218" name="Google Shape;218;p3"/>
          <p:cNvSpPr/>
          <p:nvPr/>
        </p:nvSpPr>
        <p:spPr>
          <a:xfrm>
            <a:off x="6487677" y="3593109"/>
            <a:ext cx="4983876" cy="38775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accent2"/>
              </a:buClr>
              <a:buSzPts val="1600"/>
              <a:buFont typeface="Arial"/>
              <a:buNone/>
            </a:pPr>
            <a:r>
              <a:rPr b="1" i="0" lang="en-US" sz="1600" u="none" cap="none" strike="noStrike">
                <a:solidFill>
                  <a:schemeClr val="accent2"/>
                </a:solidFill>
                <a:latin typeface="Arial"/>
                <a:ea typeface="Arial"/>
                <a:cs typeface="Arial"/>
                <a:sym typeface="Arial"/>
              </a:rPr>
              <a:t>Về phía khách hàng</a:t>
            </a:r>
            <a:endParaRPr b="1" i="0" sz="1600" u="none" cap="none" strike="noStrike">
              <a:solidFill>
                <a:schemeClr val="accent2"/>
              </a:solidFill>
              <a:latin typeface="Arial"/>
              <a:ea typeface="Arial"/>
              <a:cs typeface="Arial"/>
              <a:sym typeface="Arial"/>
            </a:endParaRPr>
          </a:p>
        </p:txBody>
      </p:sp>
      <p:sp>
        <p:nvSpPr>
          <p:cNvPr id="219" name="Google Shape;219;p3"/>
          <p:cNvSpPr txBox="1"/>
          <p:nvPr/>
        </p:nvSpPr>
        <p:spPr>
          <a:xfrm>
            <a:off x="935492" y="674266"/>
            <a:ext cx="7743003" cy="609357"/>
          </a:xfrm>
          <a:prstGeom prst="rect">
            <a:avLst/>
          </a:prstGeom>
          <a:noFill/>
          <a:ln>
            <a:noFill/>
          </a:ln>
          <a:effectLst>
            <a:outerShdw blurRad="50800" sx="99000" rotWithShape="0" algn="t" dir="5400000" dist="38100" sy="99000">
              <a:srgbClr val="000000">
                <a:alpha val="40000"/>
              </a:srgbClr>
            </a:outerShdw>
          </a:effectLst>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173D7A"/>
              </a:buClr>
              <a:buSzPts val="3200"/>
              <a:buFont typeface="Roboto Condensed"/>
              <a:buNone/>
            </a:pPr>
            <a:r>
              <a:rPr b="1" i="0" lang="en-US" sz="2800" u="none" cap="none" strike="noStrike">
                <a:solidFill>
                  <a:srgbClr val="173D7A"/>
                </a:solidFill>
                <a:latin typeface="Montserrat Black"/>
                <a:ea typeface="Montserrat Black"/>
                <a:cs typeface="Montserrat Black"/>
                <a:sym typeface="Montserrat Black"/>
              </a:rPr>
              <a:t>LỢI ÍCH KHI SỬ DỤNG </a:t>
            </a:r>
            <a:r>
              <a:rPr b="1" i="0" lang="en-US" sz="2800" u="none" cap="none" strike="noStrike">
                <a:solidFill>
                  <a:srgbClr val="F37021"/>
                </a:solidFill>
                <a:latin typeface="Montserrat Black"/>
                <a:ea typeface="Montserrat Black"/>
                <a:cs typeface="Montserrat Black"/>
                <a:sym typeface="Montserrat Black"/>
              </a:rPr>
              <a:t>F-SAFE</a:t>
            </a:r>
            <a:endParaRPr b="1" i="0" sz="2800" u="none" cap="none" strike="noStrike">
              <a:solidFill>
                <a:srgbClr val="F37021"/>
              </a:solidFill>
              <a:latin typeface="Montserrat Black"/>
              <a:ea typeface="Montserrat Black"/>
              <a:cs typeface="Montserrat Black"/>
              <a:sym typeface="Montserrat Black"/>
            </a:endParaRPr>
          </a:p>
        </p:txBody>
      </p:sp>
      <p:sp>
        <p:nvSpPr>
          <p:cNvPr id="220" name="Google Shape;220;p3"/>
          <p:cNvSpPr/>
          <p:nvPr/>
        </p:nvSpPr>
        <p:spPr>
          <a:xfrm>
            <a:off x="211276" y="4081666"/>
            <a:ext cx="5842779" cy="241908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20000"/>
              </a:lnSpc>
              <a:spcBef>
                <a:spcPts val="0"/>
              </a:spcBef>
              <a:spcAft>
                <a:spcPts val="0"/>
              </a:spcAft>
              <a:buClr>
                <a:srgbClr val="173D7A"/>
              </a:buClr>
              <a:buSzPts val="1400"/>
              <a:buFont typeface="Arial"/>
              <a:buChar char="•"/>
            </a:pPr>
            <a:r>
              <a:rPr b="0" i="0" lang="en-US" sz="1400" u="none" cap="none" strike="noStrike">
                <a:solidFill>
                  <a:srgbClr val="173D7A"/>
                </a:solidFill>
                <a:latin typeface="Arial"/>
                <a:ea typeface="Arial"/>
                <a:cs typeface="Arial"/>
                <a:sym typeface="Arial"/>
              </a:rPr>
              <a:t>Nhân sự (IBB, DVKH, TIN/PNC) bán  dịch vụ F-safe được </a:t>
            </a:r>
            <a:r>
              <a:rPr b="1" i="0" lang="en-US" sz="1400" u="none" cap="none" strike="noStrike">
                <a:solidFill>
                  <a:srgbClr val="173D7A"/>
                </a:solidFill>
                <a:latin typeface="Arial"/>
                <a:ea typeface="Arial"/>
                <a:cs typeface="Arial"/>
                <a:sym typeface="Arial"/>
              </a:rPr>
              <a:t>ghi nhận hoa hồng </a:t>
            </a:r>
            <a:r>
              <a:rPr b="0" i="0" lang="en-US" sz="1400" u="none" cap="none" strike="noStrike">
                <a:solidFill>
                  <a:srgbClr val="173D7A"/>
                </a:solidFill>
                <a:latin typeface="Arial"/>
                <a:ea typeface="Arial"/>
                <a:cs typeface="Arial"/>
                <a:sym typeface="Arial"/>
              </a:rPr>
              <a:t>khi bán F-Safe trên MobiSale cùng với dịch vụ Internet (Bán mới/Bán thêm)</a:t>
            </a:r>
            <a:endParaRPr b="0" i="0" sz="1400" u="none" cap="none" strike="noStrike">
              <a:solidFill>
                <a:srgbClr val="173D7A"/>
              </a:solidFill>
              <a:latin typeface="Arial"/>
              <a:ea typeface="Arial"/>
              <a:cs typeface="Arial"/>
              <a:sym typeface="Arial"/>
            </a:endParaRPr>
          </a:p>
          <a:p>
            <a:pPr indent="-171450" lvl="0" marL="171450" marR="0" rtl="0" algn="l">
              <a:lnSpc>
                <a:spcPct val="120000"/>
              </a:lnSpc>
              <a:spcBef>
                <a:spcPts val="0"/>
              </a:spcBef>
              <a:spcAft>
                <a:spcPts val="0"/>
              </a:spcAft>
              <a:buClr>
                <a:srgbClr val="173D7A"/>
              </a:buClr>
              <a:buSzPts val="1400"/>
              <a:buFont typeface="Arial"/>
              <a:buChar char="•"/>
            </a:pPr>
            <a:r>
              <a:rPr b="0" i="0" lang="en-US" sz="1400" u="none" cap="none" strike="noStrike">
                <a:solidFill>
                  <a:srgbClr val="173D7A"/>
                </a:solidFill>
                <a:latin typeface="Arial"/>
                <a:ea typeface="Arial"/>
                <a:cs typeface="Arial"/>
                <a:sym typeface="Arial"/>
              </a:rPr>
              <a:t>Chi nhánh – Phòng kinh doanh có thể </a:t>
            </a:r>
            <a:r>
              <a:rPr b="1" i="0" lang="en-US" sz="1400" u="none" cap="none" strike="noStrike">
                <a:solidFill>
                  <a:srgbClr val="173D7A"/>
                </a:solidFill>
                <a:latin typeface="Arial"/>
                <a:ea typeface="Arial"/>
                <a:cs typeface="Arial"/>
                <a:sym typeface="Arial"/>
              </a:rPr>
              <a:t>tăng doanh thu </a:t>
            </a:r>
            <a:r>
              <a:rPr b="0" i="0" lang="en-US" sz="1400" u="none" cap="none" strike="noStrike">
                <a:solidFill>
                  <a:srgbClr val="173D7A"/>
                </a:solidFill>
                <a:latin typeface="Arial"/>
                <a:ea typeface="Arial"/>
                <a:cs typeface="Arial"/>
                <a:sym typeface="Arial"/>
              </a:rPr>
              <a:t>từ những dịch vụ Add-on F-Safe.</a:t>
            </a:r>
            <a:endParaRPr/>
          </a:p>
          <a:p>
            <a:pPr indent="-171450" lvl="0" marL="171450" marR="0" rtl="0" algn="l">
              <a:lnSpc>
                <a:spcPct val="120000"/>
              </a:lnSpc>
              <a:spcBef>
                <a:spcPts val="0"/>
              </a:spcBef>
              <a:spcAft>
                <a:spcPts val="0"/>
              </a:spcAft>
              <a:buClr>
                <a:srgbClr val="173D7A"/>
              </a:buClr>
              <a:buSzPts val="1400"/>
              <a:buFont typeface="Arial"/>
              <a:buChar char="•"/>
            </a:pPr>
            <a:r>
              <a:rPr b="0" i="0" lang="en-US" sz="1400" u="none" cap="none" strike="noStrike">
                <a:solidFill>
                  <a:srgbClr val="173D7A"/>
                </a:solidFill>
                <a:latin typeface="Arial"/>
                <a:ea typeface="Arial"/>
                <a:cs typeface="Arial"/>
                <a:sym typeface="Arial"/>
              </a:rPr>
              <a:t>Gia tăng </a:t>
            </a:r>
            <a:r>
              <a:rPr b="1" i="0" lang="en-US" sz="1400" u="none" cap="none" strike="noStrike">
                <a:solidFill>
                  <a:srgbClr val="173D7A"/>
                </a:solidFill>
                <a:latin typeface="Arial"/>
                <a:ea typeface="Arial"/>
                <a:cs typeface="Arial"/>
                <a:sym typeface="Arial"/>
              </a:rPr>
              <a:t>lợi thế cạnh tranh </a:t>
            </a:r>
            <a:r>
              <a:rPr b="0" i="0" lang="en-US" sz="1400" u="none" cap="none" strike="noStrike">
                <a:solidFill>
                  <a:srgbClr val="173D7A"/>
                </a:solidFill>
                <a:latin typeface="Arial"/>
                <a:ea typeface="Arial"/>
                <a:cs typeface="Arial"/>
                <a:sym typeface="Arial"/>
              </a:rPr>
              <a:t>của sản phẩm – dịch vụ khi tư vấn bán các sản. phẩm chính (Internet/Truyền hình/Camera) – </a:t>
            </a:r>
            <a:r>
              <a:rPr b="1" i="0" lang="en-US" sz="1400" u="none" cap="none" strike="noStrike">
                <a:solidFill>
                  <a:srgbClr val="F49C00"/>
                </a:solidFill>
                <a:latin typeface="Arial"/>
                <a:ea typeface="Arial"/>
                <a:cs typeface="Arial"/>
                <a:sym typeface="Arial"/>
              </a:rPr>
              <a:t>F-Safe chỉ có ở FPT Telecom</a:t>
            </a:r>
            <a:endParaRPr/>
          </a:p>
          <a:p>
            <a:pPr indent="-171450" lvl="0" marL="171450" marR="0" rtl="0" algn="l">
              <a:lnSpc>
                <a:spcPct val="120000"/>
              </a:lnSpc>
              <a:spcBef>
                <a:spcPts val="0"/>
              </a:spcBef>
              <a:spcAft>
                <a:spcPts val="0"/>
              </a:spcAft>
              <a:buClr>
                <a:srgbClr val="B43512"/>
              </a:buClr>
              <a:buSzPts val="1400"/>
              <a:buFont typeface="Arial"/>
              <a:buChar char="•"/>
            </a:pPr>
            <a:r>
              <a:rPr b="0" i="0" lang="en-US" sz="1400" u="none" cap="none" strike="noStrike">
                <a:solidFill>
                  <a:srgbClr val="B43512"/>
                </a:solidFill>
                <a:latin typeface="Arial"/>
                <a:ea typeface="Arial"/>
                <a:cs typeface="Arial"/>
                <a:sym typeface="Arial"/>
              </a:rPr>
              <a:t>Tư vấn, triển khai bán đại trà với đối tượng là hộ gia đình trên Toàn Quốc – </a:t>
            </a:r>
            <a:r>
              <a:rPr b="1" i="0" lang="en-US" sz="1400" u="none" cap="none" strike="noStrike">
                <a:solidFill>
                  <a:srgbClr val="F49C00"/>
                </a:solidFill>
                <a:latin typeface="Arial"/>
                <a:ea typeface="Arial"/>
                <a:cs typeface="Arial"/>
                <a:sym typeface="Arial"/>
              </a:rPr>
              <a:t>Cước phí rẻ - Lợi ích lớn – Người dùng thông minh.</a:t>
            </a:r>
            <a:endParaRPr/>
          </a:p>
          <a:p>
            <a:pPr indent="0" lvl="0" marL="0" marR="0" rtl="0" algn="l">
              <a:lnSpc>
                <a:spcPct val="120000"/>
              </a:lnSpc>
              <a:spcBef>
                <a:spcPts val="0"/>
              </a:spcBef>
              <a:spcAft>
                <a:spcPts val="0"/>
              </a:spcAft>
              <a:buClr>
                <a:schemeClr val="dk1"/>
              </a:buClr>
              <a:buSzPts val="1400"/>
              <a:buFont typeface="Open Sans"/>
              <a:buNone/>
            </a:pPr>
            <a:r>
              <a:t/>
            </a:r>
            <a:endParaRPr b="0" i="0" sz="1400" u="none" cap="none" strike="noStrike">
              <a:solidFill>
                <a:srgbClr val="F49C00"/>
              </a:solidFill>
              <a:latin typeface="Arial"/>
              <a:ea typeface="Arial"/>
              <a:cs typeface="Arial"/>
              <a:sym typeface="Arial"/>
            </a:endParaRPr>
          </a:p>
        </p:txBody>
      </p:sp>
      <p:sp>
        <p:nvSpPr>
          <p:cNvPr id="221" name="Google Shape;221;p3"/>
          <p:cNvSpPr/>
          <p:nvPr/>
        </p:nvSpPr>
        <p:spPr>
          <a:xfrm>
            <a:off x="6339281" y="4079358"/>
            <a:ext cx="5550347" cy="2160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20000"/>
              </a:lnSpc>
              <a:spcBef>
                <a:spcPts val="0"/>
              </a:spcBef>
              <a:spcAft>
                <a:spcPts val="0"/>
              </a:spcAft>
              <a:buClr>
                <a:srgbClr val="3B3B34"/>
              </a:buClr>
              <a:buSzPts val="1400"/>
              <a:buFont typeface="Arial"/>
              <a:buChar char="•"/>
            </a:pPr>
            <a:r>
              <a:rPr b="0" i="0" lang="en-US" sz="1400" u="none" cap="none" strike="noStrike">
                <a:solidFill>
                  <a:srgbClr val="3B3B34"/>
                </a:solidFill>
                <a:latin typeface="Arial"/>
                <a:ea typeface="Arial"/>
                <a:cs typeface="Arial"/>
                <a:sym typeface="Arial"/>
              </a:rPr>
              <a:t>Hệ thống </a:t>
            </a:r>
            <a:r>
              <a:rPr b="1" i="0" lang="en-US" sz="1400" u="none" cap="none" strike="noStrike">
                <a:solidFill>
                  <a:srgbClr val="3B3B34"/>
                </a:solidFill>
                <a:latin typeface="Arial"/>
                <a:ea typeface="Arial"/>
                <a:cs typeface="Arial"/>
                <a:sym typeface="Arial"/>
              </a:rPr>
              <a:t>quản trị mạng gia đình thông minh</a:t>
            </a:r>
            <a:r>
              <a:rPr b="0" i="0" lang="en-US" sz="1400" u="none" cap="none" strike="noStrike">
                <a:solidFill>
                  <a:srgbClr val="3B3B34"/>
                </a:solidFill>
                <a:latin typeface="Arial"/>
                <a:ea typeface="Arial"/>
                <a:cs typeface="Arial"/>
                <a:sym typeface="Arial"/>
              </a:rPr>
              <a:t>, tối ưu hóa trải nghiệm người dùng, thao tác dễ dàng trên app Hi FPT.</a:t>
            </a:r>
            <a:endParaRPr/>
          </a:p>
          <a:p>
            <a:pPr indent="-171450" lvl="0" marL="171450" marR="0" rtl="0" algn="l">
              <a:lnSpc>
                <a:spcPct val="120000"/>
              </a:lnSpc>
              <a:spcBef>
                <a:spcPts val="0"/>
              </a:spcBef>
              <a:spcAft>
                <a:spcPts val="0"/>
              </a:spcAft>
              <a:buClr>
                <a:srgbClr val="3B3B34"/>
              </a:buClr>
              <a:buSzPts val="1400"/>
              <a:buFont typeface="Arial"/>
              <a:buChar char="•"/>
            </a:pPr>
            <a:r>
              <a:rPr b="0" i="0" lang="en-US" sz="1400" u="none" cap="none" strike="noStrike">
                <a:solidFill>
                  <a:srgbClr val="3B3B34"/>
                </a:solidFill>
                <a:latin typeface="Arial"/>
                <a:ea typeface="Arial"/>
                <a:cs typeface="Arial"/>
                <a:sym typeface="Arial"/>
              </a:rPr>
              <a:t>Không ảnh hưởng đến tốc độ truy cập mạng.</a:t>
            </a:r>
            <a:endParaRPr/>
          </a:p>
          <a:p>
            <a:pPr indent="-171450" lvl="0" marL="171450" marR="0" rtl="0" algn="l">
              <a:lnSpc>
                <a:spcPct val="120000"/>
              </a:lnSpc>
              <a:spcBef>
                <a:spcPts val="0"/>
              </a:spcBef>
              <a:spcAft>
                <a:spcPts val="0"/>
              </a:spcAft>
              <a:buClr>
                <a:srgbClr val="3B3B34"/>
              </a:buClr>
              <a:buSzPts val="1400"/>
              <a:buFont typeface="Arial"/>
              <a:buChar char="•"/>
            </a:pPr>
            <a:r>
              <a:rPr b="1" i="0" lang="en-US" sz="1400" u="none" cap="none" strike="noStrike">
                <a:solidFill>
                  <a:srgbClr val="3B3B34"/>
                </a:solidFill>
                <a:latin typeface="Arial"/>
                <a:ea typeface="Arial"/>
                <a:cs typeface="Arial"/>
                <a:sym typeface="Arial"/>
              </a:rPr>
              <a:t>Quy trình</a:t>
            </a:r>
            <a:r>
              <a:rPr b="0" i="0" lang="en-US" sz="1400" u="none" cap="none" strike="noStrike">
                <a:solidFill>
                  <a:srgbClr val="3B3B34"/>
                </a:solidFill>
                <a:latin typeface="Arial"/>
                <a:ea typeface="Arial"/>
                <a:cs typeface="Arial"/>
                <a:sym typeface="Arial"/>
              </a:rPr>
              <a:t>: Đăng ký – Sử dụng – Hủy dịch vụ trên app Hi FPT.</a:t>
            </a:r>
            <a:endParaRPr/>
          </a:p>
          <a:p>
            <a:pPr indent="-171450" lvl="0" marL="171450" marR="0" rtl="0" algn="l">
              <a:lnSpc>
                <a:spcPct val="120000"/>
              </a:lnSpc>
              <a:spcBef>
                <a:spcPts val="0"/>
              </a:spcBef>
              <a:spcAft>
                <a:spcPts val="0"/>
              </a:spcAft>
              <a:buClr>
                <a:srgbClr val="3B3B34"/>
              </a:buClr>
              <a:buSzPts val="1400"/>
              <a:buFont typeface="Arial"/>
              <a:buChar char="•"/>
            </a:pPr>
            <a:r>
              <a:rPr b="1" i="0" lang="en-US" sz="1400" u="none" cap="none" strike="noStrike">
                <a:solidFill>
                  <a:srgbClr val="3B3B34"/>
                </a:solidFill>
                <a:latin typeface="Arial"/>
                <a:ea typeface="Arial"/>
                <a:cs typeface="Arial"/>
                <a:sym typeface="Arial"/>
              </a:rPr>
              <a:t>Không cần cài đặt </a:t>
            </a:r>
            <a:r>
              <a:rPr b="0" i="0" lang="en-US" sz="1400" u="none" cap="none" strike="noStrike">
                <a:solidFill>
                  <a:srgbClr val="3B3B34"/>
                </a:solidFill>
                <a:latin typeface="Arial"/>
                <a:ea typeface="Arial"/>
                <a:cs typeface="Arial"/>
                <a:sym typeface="Arial"/>
              </a:rPr>
              <a:t>như các phần mềm Antivirus (BKAV, Kaspersky,..).</a:t>
            </a:r>
            <a:endParaRPr/>
          </a:p>
          <a:p>
            <a:pPr indent="-171450" lvl="0" marL="171450" marR="0" rtl="0" algn="l">
              <a:lnSpc>
                <a:spcPct val="120000"/>
              </a:lnSpc>
              <a:spcBef>
                <a:spcPts val="0"/>
              </a:spcBef>
              <a:spcAft>
                <a:spcPts val="0"/>
              </a:spcAft>
              <a:buClr>
                <a:srgbClr val="3B3B34"/>
              </a:buClr>
              <a:buSzPts val="1400"/>
              <a:buFont typeface="Arial"/>
              <a:buChar char="•"/>
            </a:pPr>
            <a:r>
              <a:rPr b="0" i="0" lang="en-US" sz="1400" u="none" cap="none" strike="noStrike">
                <a:solidFill>
                  <a:srgbClr val="3B3B34"/>
                </a:solidFill>
                <a:latin typeface="Arial"/>
                <a:ea typeface="Arial"/>
                <a:cs typeface="Arial"/>
                <a:sym typeface="Arial"/>
              </a:rPr>
              <a:t>Quản lý thời gian, internet của các thiết bị đang truy cập mạng mọi lúc, mọi nơi (văn phòng,…)</a:t>
            </a:r>
            <a:endParaRPr/>
          </a:p>
          <a:p>
            <a:pPr indent="-171450" lvl="0" marL="171450" marR="0" rtl="0" algn="l">
              <a:lnSpc>
                <a:spcPct val="120000"/>
              </a:lnSpc>
              <a:spcBef>
                <a:spcPts val="0"/>
              </a:spcBef>
              <a:spcAft>
                <a:spcPts val="0"/>
              </a:spcAft>
              <a:buClr>
                <a:srgbClr val="3B3B34"/>
              </a:buClr>
              <a:buSzPts val="1400"/>
              <a:buFont typeface="Arial"/>
              <a:buChar char="•"/>
            </a:pPr>
            <a:r>
              <a:rPr b="0" i="0" lang="en-US" sz="1400" u="none" cap="none" strike="noStrike">
                <a:solidFill>
                  <a:srgbClr val="3B3B34"/>
                </a:solidFill>
                <a:latin typeface="Arial"/>
                <a:ea typeface="Arial"/>
                <a:cs typeface="Arial"/>
                <a:sym typeface="Arial"/>
              </a:rPr>
              <a:t>Đăng nhập Hi FPT bầng SĐT Chính Chủ Hợp Đồng.</a:t>
            </a:r>
            <a:endParaRPr b="0" i="0" sz="1400" u="none" cap="none" strike="noStrike">
              <a:solidFill>
                <a:srgbClr val="3B3B34"/>
              </a:solidFill>
              <a:latin typeface="Arial"/>
              <a:ea typeface="Arial"/>
              <a:cs typeface="Arial"/>
              <a:sym typeface="Arial"/>
            </a:endParaRPr>
          </a:p>
        </p:txBody>
      </p:sp>
      <p:pic>
        <p:nvPicPr>
          <p:cNvPr descr="Live support concept. Business customer care service concept. Icon for contact us, support, help, phone call and website click. Flat vector illustration." id="222" name="Google Shape;222;p3"/>
          <p:cNvPicPr preferRelativeResize="0"/>
          <p:nvPr/>
        </p:nvPicPr>
        <p:blipFill rotWithShape="1">
          <a:blip r:embed="rId4">
            <a:alphaModFix/>
          </a:blip>
          <a:srcRect b="0" l="0" r="0" t="0"/>
          <a:stretch/>
        </p:blipFill>
        <p:spPr>
          <a:xfrm>
            <a:off x="656773" y="1437945"/>
            <a:ext cx="4510673" cy="2191421"/>
          </a:xfrm>
          <a:prstGeom prst="rect">
            <a:avLst/>
          </a:prstGeom>
          <a:noFill/>
          <a:ln>
            <a:noFill/>
          </a:ln>
        </p:spPr>
      </p:pic>
      <p:pic>
        <p:nvPicPr>
          <p:cNvPr descr="Customer giving quality feedback Free Vector" id="223" name="Google Shape;223;p3"/>
          <p:cNvPicPr preferRelativeResize="0"/>
          <p:nvPr/>
        </p:nvPicPr>
        <p:blipFill rotWithShape="1">
          <a:blip r:embed="rId5">
            <a:alphaModFix/>
          </a:blip>
          <a:srcRect b="0" l="0" r="0" t="0"/>
          <a:stretch/>
        </p:blipFill>
        <p:spPr>
          <a:xfrm>
            <a:off x="6560534" y="1200508"/>
            <a:ext cx="4919408" cy="2394553"/>
          </a:xfrm>
          <a:prstGeom prst="rect">
            <a:avLst/>
          </a:prstGeom>
          <a:noFill/>
          <a:ln>
            <a:noFill/>
          </a:ln>
        </p:spPr>
      </p:pic>
      <p:cxnSp>
        <p:nvCxnSpPr>
          <p:cNvPr id="224" name="Google Shape;224;p3"/>
          <p:cNvCxnSpPr/>
          <p:nvPr/>
        </p:nvCxnSpPr>
        <p:spPr>
          <a:xfrm>
            <a:off x="6154723" y="3612588"/>
            <a:ext cx="0" cy="2881593"/>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48ffa0e13a_1_587"/>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Các lỗi hay gặp khi sử dụng F-Safe</a:t>
            </a:r>
            <a:endParaRPr/>
          </a:p>
        </p:txBody>
      </p:sp>
      <p:sp>
        <p:nvSpPr>
          <p:cNvPr id="626" name="Google Shape;626;g248ffa0e13a_1_587"/>
          <p:cNvSpPr txBox="1"/>
          <p:nvPr>
            <p:ph idx="1" type="body"/>
          </p:nvPr>
        </p:nvSpPr>
        <p:spPr>
          <a:xfrm>
            <a:off x="598633" y="2003767"/>
            <a:ext cx="11402100" cy="821100"/>
          </a:xfrm>
          <a:prstGeom prst="rect">
            <a:avLst/>
          </a:prstGeom>
          <a:noFill/>
          <a:ln>
            <a:noFill/>
          </a:ln>
        </p:spPr>
        <p:txBody>
          <a:bodyPr anchorCtr="0" anchor="t" bIns="60925" lIns="121900" spcFirstLastPara="1" rIns="121900" wrap="square" tIns="60925">
            <a:normAutofit/>
          </a:bodyPr>
          <a:lstStyle/>
          <a:p>
            <a:pPr indent="-539750" lvl="0" marL="457200" rtl="0" algn="l">
              <a:spcBef>
                <a:spcPts val="0"/>
              </a:spcBef>
              <a:spcAft>
                <a:spcPts val="0"/>
              </a:spcAft>
              <a:buClr>
                <a:srgbClr val="31859B"/>
              </a:buClr>
              <a:buSzPts val="3700"/>
              <a:buChar char="•"/>
            </a:pPr>
            <a:r>
              <a:rPr lang="en-US"/>
              <a:t>Trong quá trình sử dụng, có thể sẽ phát sinh một số lỗi</a:t>
            </a:r>
            <a:endParaRPr/>
          </a:p>
        </p:txBody>
      </p:sp>
      <p:sp>
        <p:nvSpPr>
          <p:cNvPr id="627" name="Google Shape;627;g248ffa0e13a_1_587"/>
          <p:cNvSpPr txBox="1"/>
          <p:nvPr/>
        </p:nvSpPr>
        <p:spPr>
          <a:xfrm>
            <a:off x="598633" y="2683567"/>
            <a:ext cx="2322900" cy="600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300">
                <a:solidFill>
                  <a:srgbClr val="31859B"/>
                </a:solidFill>
                <a:latin typeface="Calibri"/>
                <a:ea typeface="Calibri"/>
                <a:cs typeface="Calibri"/>
                <a:sym typeface="Calibri"/>
              </a:rPr>
              <a:t>b. Cách xử lý</a:t>
            </a:r>
            <a:endParaRPr sz="2300">
              <a:solidFill>
                <a:srgbClr val="31859B"/>
              </a:solidFill>
              <a:latin typeface="Calibri"/>
              <a:ea typeface="Calibri"/>
              <a:cs typeface="Calibri"/>
              <a:sym typeface="Calibri"/>
            </a:endParaRPr>
          </a:p>
        </p:txBody>
      </p:sp>
      <p:sp>
        <p:nvSpPr>
          <p:cNvPr id="628" name="Google Shape;628;g248ffa0e13a_1_587"/>
          <p:cNvSpPr txBox="1"/>
          <p:nvPr/>
        </p:nvSpPr>
        <p:spPr>
          <a:xfrm>
            <a:off x="1097233" y="3288767"/>
            <a:ext cx="10404900" cy="569400"/>
          </a:xfrm>
          <a:prstGeom prst="rect">
            <a:avLst/>
          </a:prstGeom>
          <a:noFill/>
          <a:ln>
            <a:noFill/>
          </a:ln>
        </p:spPr>
        <p:txBody>
          <a:bodyPr anchorCtr="0" anchor="t" bIns="121900" lIns="121900" spcFirstLastPara="1" rIns="121900" wrap="square" tIns="121900">
            <a:spAutoFit/>
          </a:bodyPr>
          <a:lstStyle/>
          <a:p>
            <a:pPr indent="0" lvl="0" marL="0" rtl="0" algn="l">
              <a:spcBef>
                <a:spcPts val="400"/>
              </a:spcBef>
              <a:spcAft>
                <a:spcPts val="0"/>
              </a:spcAft>
              <a:buClr>
                <a:schemeClr val="dk1"/>
              </a:buClr>
              <a:buSzPts val="1500"/>
              <a:buFont typeface="Arial"/>
              <a:buNone/>
            </a:pPr>
            <a:r>
              <a:rPr lang="en-US" sz="2100">
                <a:solidFill>
                  <a:srgbClr val="31859B"/>
                </a:solidFill>
                <a:latin typeface="Calibri"/>
                <a:ea typeface="Calibri"/>
                <a:cs typeface="Calibri"/>
                <a:sym typeface="Calibri"/>
              </a:rPr>
              <a:t>iv. Chặn MAC client, quản lý thời gian truy cập nhưng thiết bị vẫn sử dụng được Internet:</a:t>
            </a:r>
            <a:endParaRPr sz="2100">
              <a:latin typeface="Calibri"/>
              <a:ea typeface="Calibri"/>
              <a:cs typeface="Calibri"/>
              <a:sym typeface="Calibri"/>
            </a:endParaRPr>
          </a:p>
        </p:txBody>
      </p:sp>
      <p:sp>
        <p:nvSpPr>
          <p:cNvPr id="629" name="Google Shape;629;g248ffa0e13a_1_587"/>
          <p:cNvSpPr txBox="1"/>
          <p:nvPr/>
        </p:nvSpPr>
        <p:spPr>
          <a:xfrm>
            <a:off x="1145600" y="4158733"/>
            <a:ext cx="10059600" cy="2185800"/>
          </a:xfrm>
          <a:prstGeom prst="rect">
            <a:avLst/>
          </a:prstGeom>
          <a:noFill/>
          <a:ln>
            <a:noFill/>
          </a:ln>
        </p:spPr>
        <p:txBody>
          <a:bodyPr anchorCtr="0" anchor="t" bIns="121900" lIns="121900" spcFirstLastPara="1" rIns="121900" wrap="square" tIns="121900">
            <a:spAutoFit/>
          </a:bodyPr>
          <a:lstStyle/>
          <a:p>
            <a:pPr indent="-438150" lvl="0" marL="609600" rtl="0" algn="l">
              <a:spcBef>
                <a:spcPts val="0"/>
              </a:spcBef>
              <a:spcAft>
                <a:spcPts val="0"/>
              </a:spcAft>
              <a:buClr>
                <a:srgbClr val="5F497A"/>
              </a:buClr>
              <a:buSzPts val="2100"/>
              <a:buFont typeface="Calibri"/>
              <a:buChar char="-"/>
            </a:pPr>
            <a:r>
              <a:rPr lang="en-US" sz="2100">
                <a:solidFill>
                  <a:srgbClr val="5F497A"/>
                </a:solidFill>
                <a:latin typeface="Calibri"/>
                <a:ea typeface="Calibri"/>
                <a:cs typeface="Calibri"/>
                <a:sym typeface="Calibri"/>
              </a:rPr>
              <a:t>Kiểm tra lại MAC client cần quản lý đã chính xác chưa?</a:t>
            </a:r>
            <a:endParaRPr sz="2100">
              <a:solidFill>
                <a:srgbClr val="5F497A"/>
              </a:solidFill>
              <a:latin typeface="Calibri"/>
              <a:ea typeface="Calibri"/>
              <a:cs typeface="Calibri"/>
              <a:sym typeface="Calibri"/>
            </a:endParaRPr>
          </a:p>
          <a:p>
            <a:pPr indent="-438150" lvl="0" marL="609600" rtl="0" algn="l">
              <a:spcBef>
                <a:spcPts val="0"/>
              </a:spcBef>
              <a:spcAft>
                <a:spcPts val="0"/>
              </a:spcAft>
              <a:buClr>
                <a:srgbClr val="5F497A"/>
              </a:buClr>
              <a:buSzPts val="2100"/>
              <a:buFont typeface="Calibri"/>
              <a:buChar char="-"/>
            </a:pPr>
            <a:r>
              <a:rPr lang="en-US" sz="2100">
                <a:solidFill>
                  <a:srgbClr val="5F497A"/>
                </a:solidFill>
                <a:latin typeface="Calibri"/>
                <a:ea typeface="Calibri"/>
                <a:cs typeface="Calibri"/>
                <a:sym typeface="Calibri"/>
              </a:rPr>
              <a:t>Nếu nhà KH sử dụng có nhiều hơn 1 tên Wi-Fi (Ví dụ Wi-Fi 2.4GHz và 5GHz khác tên nhau): Cần kiểm tra lại MAC của điện thoại trên từng Wi-Fi cụ thể, để xác định đúng và quản lý, chặn truy cập theo nhu cầu.</a:t>
            </a:r>
            <a:endParaRPr sz="2100">
              <a:solidFill>
                <a:srgbClr val="5F497A"/>
              </a:solidFill>
              <a:latin typeface="Calibri"/>
              <a:ea typeface="Calibri"/>
              <a:cs typeface="Calibri"/>
              <a:sym typeface="Calibri"/>
            </a:endParaRPr>
          </a:p>
          <a:p>
            <a:pPr indent="-438150" lvl="0" marL="609600" rtl="0" algn="l">
              <a:spcBef>
                <a:spcPts val="0"/>
              </a:spcBef>
              <a:spcAft>
                <a:spcPts val="0"/>
              </a:spcAft>
              <a:buClr>
                <a:srgbClr val="5F497A"/>
              </a:buClr>
              <a:buSzPts val="2100"/>
              <a:buFont typeface="Calibri"/>
              <a:buChar char="-"/>
            </a:pPr>
            <a:r>
              <a:rPr lang="en-US" sz="2100">
                <a:solidFill>
                  <a:srgbClr val="5F497A"/>
                </a:solidFill>
                <a:latin typeface="Calibri"/>
                <a:ea typeface="Calibri"/>
                <a:cs typeface="Calibri"/>
                <a:sym typeface="Calibri"/>
              </a:rPr>
              <a:t>Nếu nhà khách hàng có lắp thêm AP, cần kiểm tra lại mô hình kết nối giữa AP và modem (Chi tiết ở phần sau).</a:t>
            </a:r>
            <a:endParaRPr sz="2100">
              <a:solidFill>
                <a:srgbClr val="5F497A"/>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48ffa0e13a_1_595"/>
          <p:cNvSpPr txBox="1"/>
          <p:nvPr>
            <p:ph type="title"/>
          </p:nvPr>
        </p:nvSpPr>
        <p:spPr>
          <a:xfrm>
            <a:off x="5485166" y="-2"/>
            <a:ext cx="6706800" cy="17652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dk1"/>
              </a:buClr>
              <a:buSzPts val="1500"/>
              <a:buFont typeface="Arial"/>
              <a:buNone/>
            </a:pPr>
            <a:r>
              <a:rPr lang="en-US" sz="4300"/>
              <a:t>Mô hình nhà khách hàng có sử dụng AP</a:t>
            </a:r>
            <a:endParaRPr sz="4300"/>
          </a:p>
        </p:txBody>
      </p:sp>
      <p:sp>
        <p:nvSpPr>
          <p:cNvPr id="635" name="Google Shape;635;g248ffa0e13a_1_595"/>
          <p:cNvSpPr txBox="1"/>
          <p:nvPr>
            <p:ph idx="1" type="body"/>
          </p:nvPr>
        </p:nvSpPr>
        <p:spPr>
          <a:xfrm>
            <a:off x="496816" y="2410967"/>
            <a:ext cx="7635300" cy="3461100"/>
          </a:xfrm>
          <a:prstGeom prst="rect">
            <a:avLst/>
          </a:prstGeom>
          <a:noFill/>
          <a:ln>
            <a:noFill/>
          </a:ln>
        </p:spPr>
        <p:txBody>
          <a:bodyPr anchorCtr="0" anchor="t" bIns="60925" lIns="121900" spcFirstLastPara="1" rIns="121900" wrap="square" tIns="60925">
            <a:normAutofit/>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Có 2 mô hình điển hình rất hay gặp tại nhà KH có gắn thêm Access Point (AP) để sử dụng:</a:t>
            </a:r>
            <a:endParaRPr/>
          </a:p>
          <a:p>
            <a:pPr indent="-450850" lvl="0" marL="457200" rtl="0" algn="l">
              <a:spcBef>
                <a:spcPts val="500"/>
              </a:spcBef>
              <a:spcAft>
                <a:spcPts val="0"/>
              </a:spcAft>
              <a:buClr>
                <a:srgbClr val="366092"/>
              </a:buClr>
              <a:buSzPts val="2500"/>
              <a:buFont typeface="Noto Sans Symbols"/>
              <a:buChar char="▪"/>
            </a:pPr>
            <a:r>
              <a:rPr lang="en-US" sz="2500">
                <a:solidFill>
                  <a:srgbClr val="366092"/>
                </a:solidFill>
              </a:rPr>
              <a:t>Mô hình LAN to LAN (modem vẫn đảm nhiệm vai trò DHCP server)</a:t>
            </a:r>
            <a:endParaRPr/>
          </a:p>
          <a:p>
            <a:pPr indent="-450850" lvl="0" marL="457200" rtl="0" algn="l">
              <a:spcBef>
                <a:spcPts val="500"/>
              </a:spcBef>
              <a:spcAft>
                <a:spcPts val="0"/>
              </a:spcAft>
              <a:buClr>
                <a:srgbClr val="366092"/>
              </a:buClr>
              <a:buSzPts val="2500"/>
              <a:buFont typeface="Noto Sans Symbols"/>
              <a:buChar char="▪"/>
            </a:pPr>
            <a:r>
              <a:rPr lang="en-US" sz="2500">
                <a:solidFill>
                  <a:srgbClr val="366092"/>
                </a:solidFill>
              </a:rPr>
              <a:t>Mô hình LAN to WAN (AP sẽ đảm nhiệm vai trò DHCP server, client sau AP sẽ nhận range IP khác do AP cấp)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48ffa0e13a_1_600"/>
          <p:cNvSpPr txBox="1"/>
          <p:nvPr>
            <p:ph type="title"/>
          </p:nvPr>
        </p:nvSpPr>
        <p:spPr>
          <a:xfrm>
            <a:off x="5351433" y="186600"/>
            <a:ext cx="6723600" cy="1390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Mô hình nhà khách hàng có sử dụng AP</a:t>
            </a:r>
            <a:endParaRPr/>
          </a:p>
        </p:txBody>
      </p:sp>
      <p:sp>
        <p:nvSpPr>
          <p:cNvPr id="642" name="Google Shape;642;g248ffa0e13a_1_600"/>
          <p:cNvSpPr txBox="1"/>
          <p:nvPr/>
        </p:nvSpPr>
        <p:spPr>
          <a:xfrm>
            <a:off x="242400" y="2071533"/>
            <a:ext cx="6270300" cy="1723800"/>
          </a:xfrm>
          <a:prstGeom prst="rect">
            <a:avLst/>
          </a:prstGeom>
          <a:noFill/>
          <a:ln>
            <a:noFill/>
          </a:ln>
        </p:spPr>
        <p:txBody>
          <a:bodyPr anchorCtr="0" anchor="t" bIns="121900" lIns="121900" spcFirstLastPara="1" rIns="121900" wrap="square" tIns="121900">
            <a:spAutoFit/>
          </a:bodyPr>
          <a:lstStyle/>
          <a:p>
            <a:pPr indent="-457200" lvl="0" marL="609600" rtl="0" algn="l">
              <a:spcBef>
                <a:spcPts val="0"/>
              </a:spcBef>
              <a:spcAft>
                <a:spcPts val="0"/>
              </a:spcAft>
              <a:buClr>
                <a:schemeClr val="dk2"/>
              </a:buClr>
              <a:buSzPts val="2400"/>
              <a:buFont typeface="Calibri"/>
              <a:buChar char="★"/>
            </a:pPr>
            <a:r>
              <a:rPr lang="en-US" sz="2400">
                <a:solidFill>
                  <a:schemeClr val="dk2"/>
                </a:solidFill>
                <a:latin typeface="Calibri"/>
                <a:ea typeface="Calibri"/>
                <a:cs typeface="Calibri"/>
                <a:sym typeface="Calibri"/>
              </a:rPr>
              <a:t>Mô hình khách hàng đấu nối LAN-LAN, trong đó modem chính đóng vai trò làm DHCP Server cho toàn bộ client kết nối Wi-Fi phía sau AP</a:t>
            </a:r>
            <a:endParaRPr sz="2400">
              <a:solidFill>
                <a:schemeClr val="dk2"/>
              </a:solidFill>
              <a:latin typeface="Calibri"/>
              <a:ea typeface="Calibri"/>
              <a:cs typeface="Calibri"/>
              <a:sym typeface="Calibri"/>
            </a:endParaRPr>
          </a:p>
        </p:txBody>
      </p:sp>
      <p:sp>
        <p:nvSpPr>
          <p:cNvPr id="643" name="Google Shape;643;g248ffa0e13a_1_600"/>
          <p:cNvSpPr txBox="1"/>
          <p:nvPr/>
        </p:nvSpPr>
        <p:spPr>
          <a:xfrm>
            <a:off x="242400" y="3920467"/>
            <a:ext cx="6270300" cy="1723800"/>
          </a:xfrm>
          <a:prstGeom prst="rect">
            <a:avLst/>
          </a:prstGeom>
          <a:noFill/>
          <a:ln>
            <a:noFill/>
          </a:ln>
        </p:spPr>
        <p:txBody>
          <a:bodyPr anchorCtr="0" anchor="t" bIns="121900" lIns="121900" spcFirstLastPara="1" rIns="121900" wrap="square" tIns="121900">
            <a:spAutoFit/>
          </a:bodyPr>
          <a:lstStyle/>
          <a:p>
            <a:pPr indent="-457200" lvl="0" marL="609600" rtl="0" algn="l">
              <a:spcBef>
                <a:spcPts val="0"/>
              </a:spcBef>
              <a:spcAft>
                <a:spcPts val="0"/>
              </a:spcAft>
              <a:buClr>
                <a:schemeClr val="dk2"/>
              </a:buClr>
              <a:buSzPts val="2400"/>
              <a:buFont typeface="Calibri"/>
              <a:buChar char="★"/>
            </a:pPr>
            <a:r>
              <a:rPr lang="en-US" sz="2400">
                <a:solidFill>
                  <a:schemeClr val="dk2"/>
                </a:solidFill>
                <a:latin typeface="Calibri"/>
                <a:ea typeface="Calibri"/>
                <a:cs typeface="Calibri"/>
                <a:sym typeface="Calibri"/>
              </a:rPr>
              <a:t>Với mô hình này: Modem chính quản lý được tất cả client bắt Wi-Fi sau AP, và F-Safe có thể sử dụng được hết các tính năng quản lý riêng cho từng thiết bị</a:t>
            </a:r>
            <a:endParaRPr sz="2400">
              <a:solidFill>
                <a:schemeClr val="dk2"/>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g248ffa0e13a_1_607"/>
          <p:cNvPicPr preferRelativeResize="0"/>
          <p:nvPr/>
        </p:nvPicPr>
        <p:blipFill>
          <a:blip r:embed="rId3">
            <a:alphaModFix/>
          </a:blip>
          <a:stretch>
            <a:fillRect/>
          </a:stretch>
        </p:blipFill>
        <p:spPr>
          <a:xfrm>
            <a:off x="0" y="-32567"/>
            <a:ext cx="12191999" cy="68579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48ffa0e13a_1_611"/>
          <p:cNvSpPr txBox="1"/>
          <p:nvPr>
            <p:ph type="title"/>
          </p:nvPr>
        </p:nvSpPr>
        <p:spPr>
          <a:xfrm>
            <a:off x="5485167" y="109867"/>
            <a:ext cx="6706800" cy="16551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dk1"/>
              </a:buClr>
              <a:buSzPts val="1500"/>
              <a:buFont typeface="Arial"/>
              <a:buNone/>
            </a:pPr>
            <a:r>
              <a:rPr lang="en-US" sz="4300"/>
              <a:t>Mô hình nhà khách hàng có sử dụng AP</a:t>
            </a:r>
            <a:endParaRPr sz="4300"/>
          </a:p>
        </p:txBody>
      </p:sp>
      <p:sp>
        <p:nvSpPr>
          <p:cNvPr id="654" name="Google Shape;654;g248ffa0e13a_1_611"/>
          <p:cNvSpPr txBox="1"/>
          <p:nvPr>
            <p:ph idx="1" type="body"/>
          </p:nvPr>
        </p:nvSpPr>
        <p:spPr>
          <a:xfrm>
            <a:off x="198649" y="1987233"/>
            <a:ext cx="7431600" cy="610800"/>
          </a:xfrm>
          <a:prstGeom prst="rect">
            <a:avLst/>
          </a:prstGeom>
          <a:noFill/>
          <a:ln>
            <a:noFill/>
          </a:ln>
        </p:spPr>
        <p:txBody>
          <a:bodyPr anchorCtr="0" anchor="t" bIns="60925" lIns="121900" spcFirstLastPara="1" rIns="121900" wrap="square" tIns="60925">
            <a:normAutofit lnSpcReduction="20000"/>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Mô hình AP kết nối LAN to LAN với modem chính</a:t>
            </a:r>
            <a:endParaRPr/>
          </a:p>
        </p:txBody>
      </p:sp>
      <p:sp>
        <p:nvSpPr>
          <p:cNvPr id="655" name="Google Shape;655;g248ffa0e13a_1_611"/>
          <p:cNvSpPr txBox="1"/>
          <p:nvPr/>
        </p:nvSpPr>
        <p:spPr>
          <a:xfrm>
            <a:off x="-4" y="2671200"/>
            <a:ext cx="5532300" cy="41868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400">
                <a:solidFill>
                  <a:srgbClr val="366092"/>
                </a:solidFill>
                <a:latin typeface="Calibri"/>
                <a:ea typeface="Calibri"/>
                <a:cs typeface="Calibri"/>
                <a:sym typeface="Calibri"/>
              </a:rPr>
              <a:t>Có các đặc điểm điển hình như sau:</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Modem chính đảm nhiệm vai trò DHCP server, cấp toàn bộ IP cho các client phía sau AP</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AP đóng vai trò mở rộng vùng phủ sóng thuần tuý (bridge)</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F-Safe sẽ sử dụng được toàn bộ các tính năng cho mô hình này, vẫn có thể quản lý MAC client, tạo profile, chặn truy cập các thiết bị bắt Wi-Fi phía sau AP</a:t>
            </a:r>
            <a:endParaRPr sz="1900"/>
          </a:p>
        </p:txBody>
      </p:sp>
      <p:sp>
        <p:nvSpPr>
          <p:cNvPr id="656" name="Google Shape;656;g248ffa0e13a_1_611"/>
          <p:cNvSpPr txBox="1"/>
          <p:nvPr/>
        </p:nvSpPr>
        <p:spPr>
          <a:xfrm>
            <a:off x="5946000" y="2671200"/>
            <a:ext cx="6246000" cy="41868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400">
                <a:solidFill>
                  <a:srgbClr val="366092"/>
                </a:solidFill>
                <a:latin typeface="Calibri"/>
                <a:ea typeface="Calibri"/>
                <a:cs typeface="Calibri"/>
                <a:sym typeface="Calibri"/>
              </a:rPr>
              <a:t>Có các lưu ý đặc biệt như sau:</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Nếu modem/AP phát 2 Wi-Fi của 2 băng tần (2.4GHz/5GHz) khác nhau, thì có thể client kết nối vào mỗi băng tần này sẽ sử dụng 1 random MAC address khác nhau (Hiện tại tính năng bảo mật này đã xuất hiện từ iOS 14 và android 10 trở lên</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Nếu muốn quản lý 1 thiết bị trong trường hợp trên, cần thêm cả 2 MAC address Wi-Fi của thiết bị đó vào danh sách quản lý, hoặc chặn truy cập</a:t>
            </a:r>
            <a:endParaRPr sz="1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48ffa0e13a_1_618"/>
          <p:cNvSpPr txBox="1"/>
          <p:nvPr>
            <p:ph type="title"/>
          </p:nvPr>
        </p:nvSpPr>
        <p:spPr>
          <a:xfrm>
            <a:off x="5351433" y="186600"/>
            <a:ext cx="6723600" cy="1390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Mô hình nhà khách hàng có sử dụng AP</a:t>
            </a:r>
            <a:endParaRPr/>
          </a:p>
        </p:txBody>
      </p:sp>
      <p:sp>
        <p:nvSpPr>
          <p:cNvPr id="663" name="Google Shape;663;g248ffa0e13a_1_618"/>
          <p:cNvSpPr txBox="1"/>
          <p:nvPr/>
        </p:nvSpPr>
        <p:spPr>
          <a:xfrm>
            <a:off x="242400" y="2071533"/>
            <a:ext cx="7023600" cy="2093400"/>
          </a:xfrm>
          <a:prstGeom prst="rect">
            <a:avLst/>
          </a:prstGeom>
          <a:noFill/>
          <a:ln>
            <a:noFill/>
          </a:ln>
        </p:spPr>
        <p:txBody>
          <a:bodyPr anchorCtr="0" anchor="t" bIns="121900" lIns="121900" spcFirstLastPara="1" rIns="121900" wrap="square" tIns="121900">
            <a:spAutoFit/>
          </a:bodyPr>
          <a:lstStyle/>
          <a:p>
            <a:pPr indent="-457200" lvl="0" marL="609600" rtl="0" algn="l">
              <a:spcBef>
                <a:spcPts val="0"/>
              </a:spcBef>
              <a:spcAft>
                <a:spcPts val="0"/>
              </a:spcAft>
              <a:buClr>
                <a:schemeClr val="dk2"/>
              </a:buClr>
              <a:buSzPts val="2400"/>
              <a:buFont typeface="Calibri"/>
              <a:buChar char="★"/>
            </a:pPr>
            <a:r>
              <a:rPr lang="en-US" sz="2400">
                <a:solidFill>
                  <a:schemeClr val="dk2"/>
                </a:solidFill>
                <a:latin typeface="Calibri"/>
                <a:ea typeface="Calibri"/>
                <a:cs typeface="Calibri"/>
                <a:sym typeface="Calibri"/>
              </a:rPr>
              <a:t>Mô hình khách hàng đấu nối LAN-WAN, trong đó AP cắm sau modem đóng vai trò làm DHCP Server cho toàn bộ client kết nối Wi-Fi phía sau AP (Client bắt Wi-Fi sẽ nhận 1 địa chỉ IP khác với lớp mạng của modem)</a:t>
            </a:r>
            <a:endParaRPr sz="2400">
              <a:solidFill>
                <a:schemeClr val="dk2"/>
              </a:solidFill>
              <a:latin typeface="Calibri"/>
              <a:ea typeface="Calibri"/>
              <a:cs typeface="Calibri"/>
              <a:sym typeface="Calibri"/>
            </a:endParaRPr>
          </a:p>
        </p:txBody>
      </p:sp>
      <p:sp>
        <p:nvSpPr>
          <p:cNvPr id="664" name="Google Shape;664;g248ffa0e13a_1_618"/>
          <p:cNvSpPr txBox="1"/>
          <p:nvPr/>
        </p:nvSpPr>
        <p:spPr>
          <a:xfrm>
            <a:off x="242400" y="4164733"/>
            <a:ext cx="7180500" cy="2462700"/>
          </a:xfrm>
          <a:prstGeom prst="rect">
            <a:avLst/>
          </a:prstGeom>
          <a:noFill/>
          <a:ln>
            <a:noFill/>
          </a:ln>
        </p:spPr>
        <p:txBody>
          <a:bodyPr anchorCtr="0" anchor="t" bIns="121900" lIns="121900" spcFirstLastPara="1" rIns="121900" wrap="square" tIns="121900">
            <a:spAutoFit/>
          </a:bodyPr>
          <a:lstStyle/>
          <a:p>
            <a:pPr indent="-457200" lvl="0" marL="609600" rtl="0" algn="l">
              <a:spcBef>
                <a:spcPts val="0"/>
              </a:spcBef>
              <a:spcAft>
                <a:spcPts val="0"/>
              </a:spcAft>
              <a:buClr>
                <a:schemeClr val="dk2"/>
              </a:buClr>
              <a:buSzPts val="2400"/>
              <a:buFont typeface="Calibri"/>
              <a:buChar char="★"/>
            </a:pPr>
            <a:r>
              <a:rPr lang="en-US" sz="2400">
                <a:solidFill>
                  <a:schemeClr val="dk2"/>
                </a:solidFill>
                <a:latin typeface="Calibri"/>
                <a:ea typeface="Calibri"/>
                <a:cs typeface="Calibri"/>
                <a:sym typeface="Calibri"/>
              </a:rPr>
              <a:t>Với mô hình này: Modem chính chỉ quản lý được thiết bị đại diện là AP (MAC address của AP), và F-Safe chỉ có thể sử dụng được hết các tính năng ở lớp bảo mật system-level như: tự động chặn truy cập web độc hại, chặn các web theo dõi người dùng, botnet, web phishing lừa đảo, giả mạo</a:t>
            </a:r>
            <a:endParaRPr sz="2400">
              <a:solidFill>
                <a:schemeClr val="dk2"/>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248ffa0e13a_1_625"/>
          <p:cNvPicPr preferRelativeResize="0"/>
          <p:nvPr/>
        </p:nvPicPr>
        <p:blipFill>
          <a:blip r:embed="rId3">
            <a:alphaModFix/>
          </a:blip>
          <a:stretch>
            <a:fillRect/>
          </a:stretch>
        </p:blipFill>
        <p:spPr>
          <a:xfrm>
            <a:off x="0" y="-61350"/>
            <a:ext cx="12191999" cy="6919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48ffa0e13a_1_630"/>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Mô hình KH sử dụng thêm AP sau modem</a:t>
            </a:r>
            <a:endParaRPr/>
          </a:p>
        </p:txBody>
      </p:sp>
      <p:sp>
        <p:nvSpPr>
          <p:cNvPr id="676" name="Google Shape;676;g248ffa0e13a_1_630"/>
          <p:cNvSpPr txBox="1"/>
          <p:nvPr>
            <p:ph idx="1" type="body"/>
          </p:nvPr>
        </p:nvSpPr>
        <p:spPr>
          <a:xfrm>
            <a:off x="496816" y="2410967"/>
            <a:ext cx="7431600" cy="610800"/>
          </a:xfrm>
          <a:prstGeom prst="rect">
            <a:avLst/>
          </a:prstGeom>
          <a:noFill/>
          <a:ln>
            <a:noFill/>
          </a:ln>
        </p:spPr>
        <p:txBody>
          <a:bodyPr anchorCtr="0" anchor="t" bIns="60925" lIns="121900" spcFirstLastPara="1" rIns="121900" wrap="square" tIns="60925">
            <a:normAutofit lnSpcReduction="20000"/>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Mô hình AP kết nối LAN to WAN với modem chính</a:t>
            </a:r>
            <a:endParaRPr/>
          </a:p>
        </p:txBody>
      </p:sp>
      <p:sp>
        <p:nvSpPr>
          <p:cNvPr id="677" name="Google Shape;677;g248ffa0e13a_1_630"/>
          <p:cNvSpPr txBox="1"/>
          <p:nvPr/>
        </p:nvSpPr>
        <p:spPr>
          <a:xfrm>
            <a:off x="776184" y="3097149"/>
            <a:ext cx="7329900" cy="3078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400">
                <a:solidFill>
                  <a:srgbClr val="366092"/>
                </a:solidFill>
                <a:latin typeface="Calibri"/>
                <a:ea typeface="Calibri"/>
                <a:cs typeface="Calibri"/>
                <a:sym typeface="Calibri"/>
              </a:rPr>
              <a:t>Có các đặc điểm điển hình như sau:</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Modem chính chỉ cấp IP cho AP, chỉ nhận diện được IP và MAC của AP là client mà nó quản lý</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AP đóng vai trò DHCP server, cấp phát range IP riêng cho các client bắt Wi-Fi sau nó.</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Các client bắt Wi-Fi của AP, khi đi qua AP để ra internet phải NAT bằng IP và MAC của AP để giao tiếp với modem chính.</a:t>
            </a: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48ffa0e13a_1_636"/>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Mô hình KH sử dụng thêm AP sau modem</a:t>
            </a:r>
            <a:endParaRPr/>
          </a:p>
        </p:txBody>
      </p:sp>
      <p:sp>
        <p:nvSpPr>
          <p:cNvPr id="683" name="Google Shape;683;g248ffa0e13a_1_636"/>
          <p:cNvSpPr txBox="1"/>
          <p:nvPr>
            <p:ph idx="1" type="body"/>
          </p:nvPr>
        </p:nvSpPr>
        <p:spPr>
          <a:xfrm>
            <a:off x="496816" y="2410967"/>
            <a:ext cx="7431600" cy="610800"/>
          </a:xfrm>
          <a:prstGeom prst="rect">
            <a:avLst/>
          </a:prstGeom>
          <a:noFill/>
          <a:ln>
            <a:noFill/>
          </a:ln>
        </p:spPr>
        <p:txBody>
          <a:bodyPr anchorCtr="0" anchor="t" bIns="60925" lIns="121900" spcFirstLastPara="1" rIns="121900" wrap="square" tIns="60925">
            <a:normAutofit lnSpcReduction="20000"/>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Mô hình AP kết nối LAN to WAN với modem chính</a:t>
            </a:r>
            <a:endParaRPr/>
          </a:p>
        </p:txBody>
      </p:sp>
      <p:sp>
        <p:nvSpPr>
          <p:cNvPr id="684" name="Google Shape;684;g248ffa0e13a_1_636"/>
          <p:cNvSpPr txBox="1"/>
          <p:nvPr/>
        </p:nvSpPr>
        <p:spPr>
          <a:xfrm>
            <a:off x="776184" y="3097149"/>
            <a:ext cx="7329900" cy="38172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400">
                <a:solidFill>
                  <a:srgbClr val="366092"/>
                </a:solidFill>
                <a:latin typeface="Calibri"/>
                <a:ea typeface="Calibri"/>
                <a:cs typeface="Calibri"/>
                <a:sym typeface="Calibri"/>
              </a:rPr>
              <a:t>Có các đặc điểm điển hình như sau:</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Modem chính không quản lý được các client sau AP</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Các chức năng quản lý của F-Safe cho riêng từng thiết bị như: chặn MAC truy cập internet, thêm MAC vào profile người dùng, thiết lập thời gian chặn truy cập, lọc nội dung bên trong profile sẽ không được áp dụng lên client phía sau AP</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F-Safe chỉ bảo vệ lớp system-level: Tự động bảo vệ, chặn truy cập nếu client truy cập vào các trang web độc hại, theo dõi người dùng, botnet, …</a:t>
            </a: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48ffa0e13a_1_642"/>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Mô hình KH sử dụng thêm AP sau modem</a:t>
            </a:r>
            <a:endParaRPr/>
          </a:p>
        </p:txBody>
      </p:sp>
      <p:sp>
        <p:nvSpPr>
          <p:cNvPr id="690" name="Google Shape;690;g248ffa0e13a_1_642"/>
          <p:cNvSpPr txBox="1"/>
          <p:nvPr>
            <p:ph idx="1" type="body"/>
          </p:nvPr>
        </p:nvSpPr>
        <p:spPr>
          <a:xfrm>
            <a:off x="496816" y="2410967"/>
            <a:ext cx="7431600" cy="610800"/>
          </a:xfrm>
          <a:prstGeom prst="rect">
            <a:avLst/>
          </a:prstGeom>
          <a:noFill/>
          <a:ln>
            <a:noFill/>
          </a:ln>
        </p:spPr>
        <p:txBody>
          <a:bodyPr anchorCtr="0" anchor="t" bIns="60925" lIns="121900" spcFirstLastPara="1" rIns="121900" wrap="square" tIns="60925">
            <a:normAutofit lnSpcReduction="20000"/>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Mô hình AP kết nối LAN to WAN với modem chính</a:t>
            </a:r>
            <a:endParaRPr/>
          </a:p>
        </p:txBody>
      </p:sp>
      <p:sp>
        <p:nvSpPr>
          <p:cNvPr id="691" name="Google Shape;691;g248ffa0e13a_1_642"/>
          <p:cNvSpPr txBox="1"/>
          <p:nvPr/>
        </p:nvSpPr>
        <p:spPr>
          <a:xfrm>
            <a:off x="776184" y="3097149"/>
            <a:ext cx="7329900" cy="23397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400">
                <a:solidFill>
                  <a:srgbClr val="366092"/>
                </a:solidFill>
                <a:latin typeface="Calibri"/>
                <a:ea typeface="Calibri"/>
                <a:cs typeface="Calibri"/>
                <a:sym typeface="Calibri"/>
              </a:rPr>
              <a:t>Có các đặc điểm điển hình như sau:</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Vẫn có thể quản lý toàn bộ client sau AP bằng cách thiết lập quản lý bằng MAC của AP, tuy nhiên tất cả các client phía sau AP đều nhận chung sự quản lý này</a:t>
            </a:r>
            <a:endParaRPr sz="1900"/>
          </a:p>
          <a:p>
            <a:pPr indent="-381000" lvl="0" marL="381000" marR="0" rtl="0" algn="l">
              <a:spcBef>
                <a:spcPts val="0"/>
              </a:spcBef>
              <a:spcAft>
                <a:spcPts val="0"/>
              </a:spcAft>
              <a:buClr>
                <a:srgbClr val="366092"/>
              </a:buClr>
              <a:buSzPts val="2400"/>
              <a:buFont typeface="Arial"/>
              <a:buChar char="•"/>
            </a:pPr>
            <a:r>
              <a:rPr lang="en-US" sz="2400">
                <a:solidFill>
                  <a:srgbClr val="366092"/>
                </a:solidFill>
                <a:latin typeface="Calibri"/>
                <a:ea typeface="Calibri"/>
                <a:cs typeface="Calibri"/>
                <a:sym typeface="Calibri"/>
              </a:rPr>
              <a:t>Chặn MAC AP: Các client sau AP đều không sử dụng được internet</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picture containing text, book&#10;&#10;Description automatically generated" id="229" name="Google Shape;229;p4"/>
          <p:cNvPicPr preferRelativeResize="0"/>
          <p:nvPr/>
        </p:nvPicPr>
        <p:blipFill rotWithShape="1">
          <a:blip r:embed="rId3">
            <a:alphaModFix amt="3000"/>
          </a:blip>
          <a:srcRect b="0" l="0" r="0" t="0"/>
          <a:stretch/>
        </p:blipFill>
        <p:spPr>
          <a:xfrm>
            <a:off x="-624840" y="-741680"/>
            <a:ext cx="13685520" cy="9123680"/>
          </a:xfrm>
          <a:prstGeom prst="rect">
            <a:avLst/>
          </a:prstGeom>
          <a:noFill/>
          <a:ln>
            <a:noFill/>
          </a:ln>
        </p:spPr>
      </p:pic>
      <p:pic>
        <p:nvPicPr>
          <p:cNvPr id="230" name="Google Shape;230;p4"/>
          <p:cNvPicPr preferRelativeResize="0"/>
          <p:nvPr/>
        </p:nvPicPr>
        <p:blipFill rotWithShape="1">
          <a:blip r:embed="rId4">
            <a:alphaModFix/>
          </a:blip>
          <a:srcRect b="0" l="0" r="0" t="0"/>
          <a:stretch/>
        </p:blipFill>
        <p:spPr>
          <a:xfrm>
            <a:off x="792374" y="5107341"/>
            <a:ext cx="709562" cy="709562"/>
          </a:xfrm>
          <a:prstGeom prst="rect">
            <a:avLst/>
          </a:prstGeom>
          <a:noFill/>
          <a:ln>
            <a:noFill/>
          </a:ln>
        </p:spPr>
      </p:pic>
      <p:pic>
        <p:nvPicPr>
          <p:cNvPr id="231" name="Google Shape;231;p4"/>
          <p:cNvPicPr preferRelativeResize="0"/>
          <p:nvPr/>
        </p:nvPicPr>
        <p:blipFill rotWithShape="1">
          <a:blip r:embed="rId5">
            <a:alphaModFix/>
          </a:blip>
          <a:srcRect b="0" l="0" r="0" t="0"/>
          <a:stretch/>
        </p:blipFill>
        <p:spPr>
          <a:xfrm>
            <a:off x="753940" y="2220489"/>
            <a:ext cx="749021" cy="749021"/>
          </a:xfrm>
          <a:prstGeom prst="rect">
            <a:avLst/>
          </a:prstGeom>
          <a:noFill/>
          <a:ln>
            <a:noFill/>
          </a:ln>
        </p:spPr>
      </p:pic>
      <p:pic>
        <p:nvPicPr>
          <p:cNvPr id="232" name="Google Shape;232;p4"/>
          <p:cNvPicPr preferRelativeResize="0"/>
          <p:nvPr/>
        </p:nvPicPr>
        <p:blipFill rotWithShape="1">
          <a:blip r:embed="rId6">
            <a:alphaModFix/>
          </a:blip>
          <a:srcRect b="0" l="0" r="0" t="0"/>
          <a:stretch/>
        </p:blipFill>
        <p:spPr>
          <a:xfrm>
            <a:off x="763837" y="3824214"/>
            <a:ext cx="729226" cy="729226"/>
          </a:xfrm>
          <a:prstGeom prst="rect">
            <a:avLst/>
          </a:prstGeom>
          <a:noFill/>
          <a:ln>
            <a:noFill/>
          </a:ln>
        </p:spPr>
      </p:pic>
      <p:grpSp>
        <p:nvGrpSpPr>
          <p:cNvPr id="233" name="Google Shape;233;p4"/>
          <p:cNvGrpSpPr/>
          <p:nvPr/>
        </p:nvGrpSpPr>
        <p:grpSpPr>
          <a:xfrm>
            <a:off x="8008361" y="2041505"/>
            <a:ext cx="4166971" cy="4310212"/>
            <a:chOff x="7697528" y="1091741"/>
            <a:chExt cx="5100251" cy="5348802"/>
          </a:xfrm>
        </p:grpSpPr>
        <p:pic>
          <p:nvPicPr>
            <p:cNvPr descr="Graphical user interface, application&#10;&#10;Description automatically generated" id="234" name="Google Shape;234;p4"/>
            <p:cNvPicPr preferRelativeResize="0"/>
            <p:nvPr/>
          </p:nvPicPr>
          <p:blipFill rotWithShape="1">
            <a:blip r:embed="rId7">
              <a:alphaModFix/>
            </a:blip>
            <a:srcRect b="0" l="0" r="0" t="0"/>
            <a:stretch/>
          </p:blipFill>
          <p:spPr>
            <a:xfrm>
              <a:off x="7697528" y="1091741"/>
              <a:ext cx="4900982" cy="4900982"/>
            </a:xfrm>
            <a:prstGeom prst="rect">
              <a:avLst/>
            </a:prstGeom>
            <a:noFill/>
            <a:ln>
              <a:noFill/>
            </a:ln>
          </p:spPr>
        </p:pic>
        <p:pic>
          <p:nvPicPr>
            <p:cNvPr id="235" name="Google Shape;235;p4"/>
            <p:cNvPicPr preferRelativeResize="0"/>
            <p:nvPr/>
          </p:nvPicPr>
          <p:blipFill rotWithShape="1">
            <a:blip r:embed="rId8">
              <a:alphaModFix/>
            </a:blip>
            <a:srcRect b="0" l="0" r="0" t="0"/>
            <a:stretch/>
          </p:blipFill>
          <p:spPr>
            <a:xfrm>
              <a:off x="9609749" y="1809362"/>
              <a:ext cx="3188030" cy="4631181"/>
            </a:xfrm>
            <a:prstGeom prst="rect">
              <a:avLst/>
            </a:prstGeom>
            <a:noFill/>
            <a:ln>
              <a:noFill/>
            </a:ln>
            <a:effectLst>
              <a:outerShdw blurRad="279400" sx="101000" rotWithShape="0" algn="t" dir="5400000" dist="38100" sy="101000">
                <a:srgbClr val="000000">
                  <a:alpha val="40000"/>
                </a:srgbClr>
              </a:outerShdw>
            </a:effectLst>
          </p:spPr>
        </p:pic>
      </p:grpSp>
      <p:grpSp>
        <p:nvGrpSpPr>
          <p:cNvPr id="236" name="Google Shape;236;p4"/>
          <p:cNvGrpSpPr/>
          <p:nvPr/>
        </p:nvGrpSpPr>
        <p:grpSpPr>
          <a:xfrm>
            <a:off x="4928264" y="477523"/>
            <a:ext cx="4004166" cy="1508065"/>
            <a:chOff x="888006" y="1644851"/>
            <a:chExt cx="4004166" cy="1508065"/>
          </a:xfrm>
        </p:grpSpPr>
        <p:sp>
          <p:nvSpPr>
            <p:cNvPr id="237" name="Google Shape;237;p4"/>
            <p:cNvSpPr/>
            <p:nvPr/>
          </p:nvSpPr>
          <p:spPr>
            <a:xfrm>
              <a:off x="1078651" y="1752578"/>
              <a:ext cx="3718605" cy="1233139"/>
            </a:xfrm>
            <a:prstGeom prst="roundRect">
              <a:avLst>
                <a:gd fmla="val 8224" name="adj"/>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238" name="Google Shape;238;p4"/>
            <p:cNvSpPr/>
            <p:nvPr/>
          </p:nvSpPr>
          <p:spPr>
            <a:xfrm>
              <a:off x="888006" y="1644851"/>
              <a:ext cx="4004166" cy="150806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173D7A"/>
                </a:buClr>
                <a:buSzPts val="3200"/>
                <a:buFont typeface="Roboto Condensed"/>
                <a:buNone/>
              </a:pPr>
              <a:r>
                <a:rPr b="1" i="0" lang="en-US" sz="8000" u="none" cap="none" strike="noStrike">
                  <a:solidFill>
                    <a:schemeClr val="lt1"/>
                  </a:solidFill>
                  <a:latin typeface="Arial"/>
                  <a:ea typeface="Arial"/>
                  <a:cs typeface="Arial"/>
                  <a:sym typeface="Arial"/>
                </a:rPr>
                <a:t>F-SAFE</a:t>
              </a:r>
              <a:endParaRPr b="0" i="0" sz="5400" u="none" cap="none" strike="noStrike">
                <a:solidFill>
                  <a:schemeClr val="lt1"/>
                </a:solidFill>
                <a:latin typeface="Arial"/>
                <a:ea typeface="Arial"/>
                <a:cs typeface="Arial"/>
                <a:sym typeface="Arial"/>
              </a:endParaRPr>
            </a:p>
          </p:txBody>
        </p:sp>
      </p:grpSp>
      <p:sp>
        <p:nvSpPr>
          <p:cNvPr id="239" name="Google Shape;239;p4"/>
          <p:cNvSpPr txBox="1"/>
          <p:nvPr/>
        </p:nvSpPr>
        <p:spPr>
          <a:xfrm>
            <a:off x="1351531" y="540099"/>
            <a:ext cx="376737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F37021"/>
                </a:solidFill>
                <a:latin typeface="Arial"/>
                <a:ea typeface="Arial"/>
                <a:cs typeface="Arial"/>
                <a:sym typeface="Arial"/>
              </a:rPr>
              <a:t>VÌ SAO BẠN</a:t>
            </a:r>
            <a:endParaRPr/>
          </a:p>
          <a:p>
            <a:pPr indent="0" lvl="0" marL="0" marR="0" rtl="0" algn="l">
              <a:spcBef>
                <a:spcPts val="0"/>
              </a:spcBef>
              <a:spcAft>
                <a:spcPts val="0"/>
              </a:spcAft>
              <a:buNone/>
            </a:pPr>
            <a:r>
              <a:rPr b="1" lang="en-US" sz="4000">
                <a:solidFill>
                  <a:srgbClr val="F37021"/>
                </a:solidFill>
                <a:latin typeface="Arial"/>
                <a:ea typeface="Arial"/>
                <a:cs typeface="Arial"/>
                <a:sym typeface="Arial"/>
              </a:rPr>
              <a:t>NÊN SỬ DỤNG</a:t>
            </a:r>
            <a:endParaRPr b="1" i="0" sz="4000" u="none" cap="none" strike="noStrike">
              <a:solidFill>
                <a:srgbClr val="F37021"/>
              </a:solidFill>
              <a:latin typeface="Arial"/>
              <a:ea typeface="Arial"/>
              <a:cs typeface="Arial"/>
              <a:sym typeface="Arial"/>
            </a:endParaRPr>
          </a:p>
        </p:txBody>
      </p:sp>
      <p:sp>
        <p:nvSpPr>
          <p:cNvPr id="240" name="Google Shape;240;p4"/>
          <p:cNvSpPr txBox="1"/>
          <p:nvPr/>
        </p:nvSpPr>
        <p:spPr>
          <a:xfrm>
            <a:off x="1698905" y="2220489"/>
            <a:ext cx="6442829" cy="146411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600">
                <a:solidFill>
                  <a:srgbClr val="F37021"/>
                </a:solidFill>
                <a:latin typeface="Arial"/>
                <a:ea typeface="Arial"/>
                <a:cs typeface="Arial"/>
                <a:sym typeface="Arial"/>
              </a:rPr>
              <a:t>Truy cập web an toàn</a:t>
            </a:r>
            <a:endParaRPr/>
          </a:p>
          <a:p>
            <a:pPr indent="0" lvl="0" marL="0" marR="0" rtl="0" algn="just">
              <a:lnSpc>
                <a:spcPct val="120000"/>
              </a:lnSpc>
              <a:spcBef>
                <a:spcPts val="0"/>
              </a:spcBef>
              <a:spcAft>
                <a:spcPts val="0"/>
              </a:spcAft>
              <a:buNone/>
            </a:pPr>
            <a:r>
              <a:rPr lang="en-US" sz="1500">
                <a:solidFill>
                  <a:schemeClr val="dk1"/>
                </a:solidFill>
                <a:latin typeface="Arial"/>
                <a:ea typeface="Arial"/>
                <a:cs typeface="Arial"/>
                <a:sym typeface="Arial"/>
              </a:rPr>
              <a:t>Giải pháp chặn truy cập vào các trang web nguy hại chứa mã độc, botnet, ransomware, trang web giả mạo, lừa đảo... Giúp người dùng truy cập internet sạch và an toàn khi thực hiện ngân hàng trực tuyến hoặc mua sắm online hay những truy cập khác.</a:t>
            </a:r>
            <a:endParaRPr/>
          </a:p>
        </p:txBody>
      </p:sp>
      <p:sp>
        <p:nvSpPr>
          <p:cNvPr id="241" name="Google Shape;241;p4"/>
          <p:cNvSpPr txBox="1"/>
          <p:nvPr/>
        </p:nvSpPr>
        <p:spPr>
          <a:xfrm>
            <a:off x="1698906" y="3920658"/>
            <a:ext cx="6612587" cy="1187120"/>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600">
                <a:solidFill>
                  <a:srgbClr val="F37021"/>
                </a:solidFill>
                <a:latin typeface="Arial"/>
                <a:ea typeface="Arial"/>
                <a:cs typeface="Arial"/>
                <a:sym typeface="Arial"/>
              </a:rPr>
              <a:t>Ngăn chặn theo dõi</a:t>
            </a:r>
            <a:endParaRPr/>
          </a:p>
          <a:p>
            <a:pPr indent="0" lvl="0" marL="0" marR="0" rtl="0" algn="just">
              <a:lnSpc>
                <a:spcPct val="120000"/>
              </a:lnSpc>
              <a:spcBef>
                <a:spcPts val="0"/>
              </a:spcBef>
              <a:spcAft>
                <a:spcPts val="0"/>
              </a:spcAft>
              <a:buNone/>
            </a:pPr>
            <a:r>
              <a:rPr lang="en-US" sz="1500">
                <a:solidFill>
                  <a:schemeClr val="dk1"/>
                </a:solidFill>
                <a:latin typeface="Arial"/>
                <a:ea typeface="Arial"/>
                <a:cs typeface="Arial"/>
                <a:sym typeface="Arial"/>
              </a:rPr>
              <a:t>Ngăn chặn các trang quảng cáo, backlink lấy dữ liệu duyệt web của người giúp, giúp người dùng bảo mật dữ liệu cá trên trên mạng.</a:t>
            </a:r>
            <a:endParaRPr/>
          </a:p>
          <a:p>
            <a:pPr indent="0" lvl="0" marL="0" marR="0" rtl="0" algn="just">
              <a:lnSpc>
                <a:spcPct val="120000"/>
              </a:lnSpc>
              <a:spcBef>
                <a:spcPts val="0"/>
              </a:spcBef>
              <a:spcAft>
                <a:spcPts val="0"/>
              </a:spcAft>
              <a:buNone/>
            </a:pPr>
            <a:r>
              <a:t/>
            </a:r>
            <a:endParaRPr sz="1500">
              <a:solidFill>
                <a:schemeClr val="dk1"/>
              </a:solidFill>
              <a:latin typeface="Arial"/>
              <a:ea typeface="Arial"/>
              <a:cs typeface="Arial"/>
              <a:sym typeface="Arial"/>
            </a:endParaRPr>
          </a:p>
        </p:txBody>
      </p:sp>
      <p:sp>
        <p:nvSpPr>
          <p:cNvPr id="242" name="Google Shape;242;p4"/>
          <p:cNvSpPr txBox="1"/>
          <p:nvPr/>
        </p:nvSpPr>
        <p:spPr>
          <a:xfrm>
            <a:off x="1698906" y="5107341"/>
            <a:ext cx="6517671" cy="1464119"/>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b="1" lang="en-US" sz="1600">
                <a:solidFill>
                  <a:srgbClr val="F37021"/>
                </a:solidFill>
                <a:latin typeface="Arial"/>
                <a:ea typeface="Arial"/>
                <a:cs typeface="Arial"/>
                <a:sym typeface="Arial"/>
              </a:rPr>
              <a:t>Bảo vệ khỏi tấn công, phát tán BOTNET</a:t>
            </a:r>
            <a:endParaRPr/>
          </a:p>
          <a:p>
            <a:pPr indent="0" lvl="0" marL="0" marR="0" rtl="0" algn="just">
              <a:lnSpc>
                <a:spcPct val="120000"/>
              </a:lnSpc>
              <a:spcBef>
                <a:spcPts val="0"/>
              </a:spcBef>
              <a:spcAft>
                <a:spcPts val="0"/>
              </a:spcAft>
              <a:buNone/>
            </a:pPr>
            <a:r>
              <a:rPr lang="en-US" sz="1500">
                <a:solidFill>
                  <a:schemeClr val="dk1"/>
                </a:solidFill>
                <a:latin typeface="Arial"/>
                <a:ea typeface="Arial"/>
                <a:cs typeface="Arial"/>
                <a:sym typeface="Arial"/>
              </a:rPr>
              <a:t>Bảo vệ các thiết bị kết nối Internet trong hộ gia đình kể cả các thiết bị thông minh như Camera, SmartTV... Khỏi nguy cơ bị tấn công hoặc phát tán botnet trên mạng</a:t>
            </a:r>
            <a:endParaRPr/>
          </a:p>
          <a:p>
            <a:pPr indent="0" lvl="0" marL="0" marR="0" rtl="0" algn="just">
              <a:lnSpc>
                <a:spcPct val="120000"/>
              </a:lnSpc>
              <a:spcBef>
                <a:spcPts val="0"/>
              </a:spcBef>
              <a:spcAft>
                <a:spcPts val="0"/>
              </a:spcAft>
              <a:buNone/>
            </a:pPr>
            <a:r>
              <a:t/>
            </a:r>
            <a:endParaRPr sz="1500">
              <a:solidFill>
                <a:schemeClr val="dk1"/>
              </a:solidFill>
              <a:latin typeface="Arial"/>
              <a:ea typeface="Arial"/>
              <a:cs typeface="Arial"/>
              <a:sym typeface="Arial"/>
            </a:endParaRPr>
          </a:p>
        </p:txBody>
      </p:sp>
      <p:pic>
        <p:nvPicPr>
          <p:cNvPr id="243" name="Google Shape;243;p4"/>
          <p:cNvPicPr preferRelativeResize="0"/>
          <p:nvPr/>
        </p:nvPicPr>
        <p:blipFill rotWithShape="1">
          <a:blip r:embed="rId9">
            <a:alphaModFix/>
          </a:blip>
          <a:srcRect b="0" l="0" r="0" t="0"/>
          <a:stretch/>
        </p:blipFill>
        <p:spPr>
          <a:xfrm>
            <a:off x="10133902" y="3342710"/>
            <a:ext cx="1265724" cy="25379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48ffa0e13a_1_648"/>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fontScale="90000"/>
          </a:bodyPr>
          <a:lstStyle/>
          <a:p>
            <a:pPr indent="0" lvl="0" marL="0" rtl="0" algn="ctr">
              <a:spcBef>
                <a:spcPts val="0"/>
              </a:spcBef>
              <a:spcAft>
                <a:spcPts val="0"/>
              </a:spcAft>
              <a:buClr>
                <a:schemeClr val="lt1"/>
              </a:buClr>
              <a:buSzPct val="100000"/>
              <a:buFont typeface="Calibri"/>
              <a:buNone/>
            </a:pPr>
            <a:r>
              <a:rPr lang="en-US"/>
              <a:t>Mô hình KH sử dụng thêm AP sau modem</a:t>
            </a:r>
            <a:endParaRPr/>
          </a:p>
        </p:txBody>
      </p:sp>
      <p:sp>
        <p:nvSpPr>
          <p:cNvPr id="697" name="Google Shape;697;g248ffa0e13a_1_648"/>
          <p:cNvSpPr txBox="1"/>
          <p:nvPr>
            <p:ph idx="1" type="body"/>
          </p:nvPr>
        </p:nvSpPr>
        <p:spPr>
          <a:xfrm>
            <a:off x="496816" y="2410967"/>
            <a:ext cx="7431600" cy="610800"/>
          </a:xfrm>
          <a:prstGeom prst="rect">
            <a:avLst/>
          </a:prstGeom>
          <a:noFill/>
          <a:ln>
            <a:noFill/>
          </a:ln>
        </p:spPr>
        <p:txBody>
          <a:bodyPr anchorCtr="0" anchor="t" bIns="60925" lIns="121900" spcFirstLastPara="1" rIns="121900" wrap="square" tIns="60925">
            <a:normAutofit lnSpcReduction="20000"/>
          </a:bodyPr>
          <a:lstStyle/>
          <a:p>
            <a:pPr indent="-450850" lvl="0" marL="457200" rtl="0" algn="l">
              <a:spcBef>
                <a:spcPts val="0"/>
              </a:spcBef>
              <a:spcAft>
                <a:spcPts val="0"/>
              </a:spcAft>
              <a:buClr>
                <a:srgbClr val="366092"/>
              </a:buClr>
              <a:buSzPts val="2500"/>
              <a:buFont typeface="Noto Sans Symbols"/>
              <a:buChar char="❑"/>
            </a:pPr>
            <a:r>
              <a:rPr lang="en-US" sz="2500">
                <a:solidFill>
                  <a:srgbClr val="366092"/>
                </a:solidFill>
              </a:rPr>
              <a:t>Mô hình AP kết nối LAN to WAN với modem chính</a:t>
            </a:r>
            <a:endParaRPr/>
          </a:p>
        </p:txBody>
      </p:sp>
      <p:sp>
        <p:nvSpPr>
          <p:cNvPr id="698" name="Google Shape;698;g248ffa0e13a_1_648"/>
          <p:cNvSpPr txBox="1"/>
          <p:nvPr/>
        </p:nvSpPr>
        <p:spPr>
          <a:xfrm>
            <a:off x="776184" y="3097149"/>
            <a:ext cx="7329900" cy="3447900"/>
          </a:xfrm>
          <a:prstGeom prst="rect">
            <a:avLst/>
          </a:prstGeom>
          <a:noFill/>
          <a:ln>
            <a:noFill/>
          </a:ln>
        </p:spPr>
        <p:txBody>
          <a:bodyPr anchorCtr="0" anchor="t" bIns="60925" lIns="121900" spcFirstLastPara="1" rIns="121900" wrap="square" tIns="60925">
            <a:spAutoFit/>
          </a:bodyPr>
          <a:lstStyle/>
          <a:p>
            <a:pPr indent="0" lvl="0" marL="0" rtl="0" algn="l">
              <a:spcBef>
                <a:spcPts val="0"/>
              </a:spcBef>
              <a:spcAft>
                <a:spcPts val="0"/>
              </a:spcAft>
              <a:buNone/>
            </a:pPr>
            <a:r>
              <a:rPr lang="en-US" sz="2400">
                <a:solidFill>
                  <a:srgbClr val="366092"/>
                </a:solidFill>
                <a:latin typeface="Calibri"/>
                <a:ea typeface="Calibri"/>
                <a:cs typeface="Calibri"/>
                <a:sym typeface="Calibri"/>
              </a:rPr>
              <a:t>Có các lưu ý đặc biệt như sau:</a:t>
            </a:r>
            <a:endParaRPr sz="1900">
              <a:solidFill>
                <a:schemeClr val="dk1"/>
              </a:solidFill>
            </a:endParaRPr>
          </a:p>
          <a:p>
            <a:pPr indent="-381000" lvl="0" marL="381000" rtl="0" algn="l">
              <a:spcBef>
                <a:spcPts val="0"/>
              </a:spcBef>
              <a:spcAft>
                <a:spcPts val="0"/>
              </a:spcAft>
              <a:buClr>
                <a:srgbClr val="366092"/>
              </a:buClr>
              <a:buSzPts val="2400"/>
              <a:buChar char="•"/>
            </a:pPr>
            <a:r>
              <a:rPr lang="en-US" sz="2400">
                <a:solidFill>
                  <a:srgbClr val="366092"/>
                </a:solidFill>
                <a:latin typeface="Calibri"/>
                <a:ea typeface="Calibri"/>
                <a:cs typeface="Calibri"/>
                <a:sym typeface="Calibri"/>
              </a:rPr>
              <a:t>Nếu modem/AP phát 2 Wi-Fi của 2 băng tần (2.4GHz/5GHz) khác nhau, thì có thể client kết nối vào mỗi băng tần này sẽ sử dụng 1 random MAC address khác nhau (Hiện tại tính năng bảo mật này đã xuất hiện từ iOS 14 và android 10 trở lên</a:t>
            </a:r>
            <a:endParaRPr sz="1900">
              <a:solidFill>
                <a:schemeClr val="dk1"/>
              </a:solidFill>
            </a:endParaRPr>
          </a:p>
          <a:p>
            <a:pPr indent="-381000" lvl="0" marL="381000" rtl="0" algn="l">
              <a:spcBef>
                <a:spcPts val="0"/>
              </a:spcBef>
              <a:spcAft>
                <a:spcPts val="0"/>
              </a:spcAft>
              <a:buClr>
                <a:srgbClr val="366092"/>
              </a:buClr>
              <a:buSzPts val="2400"/>
              <a:buChar char="•"/>
            </a:pPr>
            <a:r>
              <a:rPr lang="en-US" sz="2400">
                <a:solidFill>
                  <a:srgbClr val="366092"/>
                </a:solidFill>
                <a:latin typeface="Calibri"/>
                <a:ea typeface="Calibri"/>
                <a:cs typeface="Calibri"/>
                <a:sym typeface="Calibri"/>
              </a:rPr>
              <a:t>Nếu muốn quản lý 1 thiết bị trong trường hợp trên, cần thêm cả 2 MAC address Wi-Fi của thiết bị đó vào danh sách quản lý, hoặc chặn truy cập</a:t>
            </a:r>
            <a:endParaRPr sz="2400">
              <a:solidFill>
                <a:srgbClr val="36609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48ffa0e13a_1_654"/>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lt1"/>
              </a:buClr>
              <a:buSzPts val="4800"/>
              <a:buFont typeface="Calibri"/>
              <a:buNone/>
            </a:pPr>
            <a:r>
              <a:rPr lang="en-US"/>
              <a:t>Một số lưu ý nhỏ hay gặp</a:t>
            </a:r>
            <a:endParaRPr/>
          </a:p>
        </p:txBody>
      </p:sp>
      <p:sp>
        <p:nvSpPr>
          <p:cNvPr id="704" name="Google Shape;704;g248ffa0e13a_1_654"/>
          <p:cNvSpPr txBox="1"/>
          <p:nvPr>
            <p:ph idx="1" type="body"/>
          </p:nvPr>
        </p:nvSpPr>
        <p:spPr>
          <a:xfrm>
            <a:off x="4952833" y="2066533"/>
            <a:ext cx="6958500" cy="1180800"/>
          </a:xfrm>
          <a:prstGeom prst="rect">
            <a:avLst/>
          </a:prstGeom>
          <a:noFill/>
          <a:ln>
            <a:noFill/>
          </a:ln>
        </p:spPr>
        <p:txBody>
          <a:bodyPr anchorCtr="0" anchor="t" bIns="60925" lIns="121900" spcFirstLastPara="1" rIns="121900" wrap="square" tIns="60925">
            <a:normAutofit fontScale="92500" lnSpcReduction="20000"/>
          </a:bodyPr>
          <a:lstStyle/>
          <a:p>
            <a:pPr indent="-451643" lvl="0" marL="457200" rtl="0" algn="l">
              <a:spcBef>
                <a:spcPts val="0"/>
              </a:spcBef>
              <a:spcAft>
                <a:spcPts val="0"/>
              </a:spcAft>
              <a:buClr>
                <a:srgbClr val="366092"/>
              </a:buClr>
              <a:buSzPct val="100000"/>
              <a:buFont typeface="Noto Sans Symbols"/>
              <a:buChar char="❑"/>
            </a:pPr>
            <a:r>
              <a:rPr lang="en-US" sz="2500">
                <a:solidFill>
                  <a:srgbClr val="366092"/>
                </a:solidFill>
              </a:rPr>
              <a:t>Các thiết bị hiện nay đều sử dụng Randomization MAC Address (Android 10 &amp; cao hơn) hoặc Private MAC Address (iOS 14 hoặc cao hơn)</a:t>
            </a:r>
            <a:endParaRPr/>
          </a:p>
        </p:txBody>
      </p:sp>
      <p:sp>
        <p:nvSpPr>
          <p:cNvPr id="705" name="Google Shape;705;g248ffa0e13a_1_654"/>
          <p:cNvSpPr txBox="1"/>
          <p:nvPr/>
        </p:nvSpPr>
        <p:spPr>
          <a:xfrm>
            <a:off x="5174972" y="3184411"/>
            <a:ext cx="6871500" cy="33555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2100">
                <a:solidFill>
                  <a:srgbClr val="366092"/>
                </a:solidFill>
                <a:latin typeface="Calibri"/>
                <a:ea typeface="Calibri"/>
                <a:cs typeface="Calibri"/>
                <a:sym typeface="Calibri"/>
              </a:rPr>
              <a:t>Có đặc điểm điển hình như sau:</a:t>
            </a:r>
            <a:endParaRPr sz="1900"/>
          </a:p>
          <a:p>
            <a:pPr indent="-374650" lvl="0" marL="381000" marR="0" rtl="0" algn="l">
              <a:spcBef>
                <a:spcPts val="0"/>
              </a:spcBef>
              <a:spcAft>
                <a:spcPts val="0"/>
              </a:spcAft>
              <a:buClr>
                <a:srgbClr val="366092"/>
              </a:buClr>
              <a:buSzPts val="2100"/>
              <a:buFont typeface="Arial"/>
              <a:buChar char="•"/>
            </a:pPr>
            <a:r>
              <a:rPr lang="en-US" sz="2100">
                <a:solidFill>
                  <a:srgbClr val="366092"/>
                </a:solidFill>
                <a:latin typeface="Calibri"/>
                <a:ea typeface="Calibri"/>
                <a:cs typeface="Calibri"/>
                <a:sym typeface="Calibri"/>
              </a:rPr>
              <a:t>Khi vào quản lý các thiết bị chỉ hiển thị MAC address (không hiện tên thiết bị), hoặc hiển thị unknown_macaddress</a:t>
            </a:r>
            <a:endParaRPr sz="1900"/>
          </a:p>
          <a:p>
            <a:pPr indent="-374650" lvl="0" marL="381000" marR="0" rtl="0" algn="l">
              <a:spcBef>
                <a:spcPts val="0"/>
              </a:spcBef>
              <a:spcAft>
                <a:spcPts val="0"/>
              </a:spcAft>
              <a:buClr>
                <a:srgbClr val="366092"/>
              </a:buClr>
              <a:buSzPts val="2100"/>
              <a:buFont typeface="Arial"/>
              <a:buChar char="•"/>
            </a:pPr>
            <a:r>
              <a:rPr lang="en-US" sz="2100">
                <a:solidFill>
                  <a:srgbClr val="366092"/>
                </a:solidFill>
                <a:latin typeface="Calibri"/>
                <a:ea typeface="Calibri"/>
                <a:cs typeface="Calibri"/>
                <a:sym typeface="Calibri"/>
              </a:rPr>
              <a:t>Muốn modem/F-Safe nhận diện đúng tên của thiết bị cần vào cài đặt Wi-Fi của điện thoại đó, chọn sử dụng MAC thiết bị (hoặc tắt sử dụng MAC ngẫu nhiên, MAC riêng tư) - Hoặc đặt tên thiết bị ngay trên F-Safe</a:t>
            </a:r>
            <a:endParaRPr sz="1900"/>
          </a:p>
          <a:p>
            <a:pPr indent="-374650" lvl="0" marL="381000" marR="0" rtl="0" algn="l">
              <a:spcBef>
                <a:spcPts val="0"/>
              </a:spcBef>
              <a:spcAft>
                <a:spcPts val="0"/>
              </a:spcAft>
              <a:buClr>
                <a:srgbClr val="366092"/>
              </a:buClr>
              <a:buSzPts val="2100"/>
              <a:buFont typeface="Arial"/>
              <a:buChar char="•"/>
            </a:pPr>
            <a:r>
              <a:rPr lang="en-US" sz="2100">
                <a:solidFill>
                  <a:srgbClr val="366092"/>
                </a:solidFill>
                <a:latin typeface="Calibri"/>
                <a:ea typeface="Calibri"/>
                <a:cs typeface="Calibri"/>
                <a:sym typeface="Calibri"/>
              </a:rPr>
              <a:t>Mỗi lần kết nối vào 1 SSID khác, thiết bị sẽ sinh ra 1 MAC ngẫu nhiên khác nhau (Cùng SSID sẽ cùng MAC)</a:t>
            </a:r>
            <a:endParaRPr sz="1900"/>
          </a:p>
        </p:txBody>
      </p:sp>
      <p:pic>
        <p:nvPicPr>
          <p:cNvPr id="706" name="Google Shape;706;g248ffa0e13a_1_654"/>
          <p:cNvPicPr preferRelativeResize="0"/>
          <p:nvPr/>
        </p:nvPicPr>
        <p:blipFill rotWithShape="1">
          <a:blip r:embed="rId3">
            <a:alphaModFix/>
          </a:blip>
          <a:srcRect b="0" l="0" r="0" t="0"/>
          <a:stretch/>
        </p:blipFill>
        <p:spPr>
          <a:xfrm>
            <a:off x="1005833" y="178816"/>
            <a:ext cx="3664921" cy="65003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48ffa0e13a_1_661"/>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lt1"/>
              </a:buClr>
              <a:buSzPts val="4800"/>
              <a:buFont typeface="Calibri"/>
              <a:buNone/>
            </a:pPr>
            <a:r>
              <a:rPr lang="en-US"/>
              <a:t>Một số lưu ý nhỏ hay gặp</a:t>
            </a:r>
            <a:endParaRPr/>
          </a:p>
        </p:txBody>
      </p:sp>
      <p:sp>
        <p:nvSpPr>
          <p:cNvPr id="712" name="Google Shape;712;g248ffa0e13a_1_661"/>
          <p:cNvSpPr txBox="1"/>
          <p:nvPr>
            <p:ph idx="1" type="body"/>
          </p:nvPr>
        </p:nvSpPr>
        <p:spPr>
          <a:xfrm>
            <a:off x="4952833" y="2066533"/>
            <a:ext cx="6972000" cy="1118100"/>
          </a:xfrm>
          <a:prstGeom prst="rect">
            <a:avLst/>
          </a:prstGeom>
          <a:noFill/>
          <a:ln>
            <a:noFill/>
          </a:ln>
        </p:spPr>
        <p:txBody>
          <a:bodyPr anchorCtr="0" anchor="t" bIns="60925" lIns="121900" spcFirstLastPara="1" rIns="121900" wrap="square" tIns="60925">
            <a:normAutofit/>
          </a:bodyPr>
          <a:lstStyle/>
          <a:p>
            <a:pPr indent="-463550" lvl="0" marL="457200" rtl="0" algn="l">
              <a:spcBef>
                <a:spcPts val="0"/>
              </a:spcBef>
              <a:spcAft>
                <a:spcPts val="0"/>
              </a:spcAft>
              <a:buClr>
                <a:srgbClr val="366092"/>
              </a:buClr>
              <a:buSzPts val="2500"/>
              <a:buFont typeface="Noto Sans Symbols"/>
              <a:buChar char="❑"/>
            </a:pPr>
            <a:r>
              <a:rPr lang="en-US" sz="2500">
                <a:solidFill>
                  <a:srgbClr val="366092"/>
                </a:solidFill>
              </a:rPr>
              <a:t>Lưu ý lỗi như hình không phải là lỗi liên quan đến F-Safe</a:t>
            </a:r>
            <a:endParaRPr/>
          </a:p>
        </p:txBody>
      </p:sp>
      <p:sp>
        <p:nvSpPr>
          <p:cNvPr id="713" name="Google Shape;713;g248ffa0e13a_1_661"/>
          <p:cNvSpPr txBox="1"/>
          <p:nvPr/>
        </p:nvSpPr>
        <p:spPr>
          <a:xfrm>
            <a:off x="5174967" y="3184403"/>
            <a:ext cx="6871500" cy="3586500"/>
          </a:xfrm>
          <a:prstGeom prst="rect">
            <a:avLst/>
          </a:prstGeom>
          <a:noFill/>
          <a:ln>
            <a:noFill/>
          </a:ln>
        </p:spPr>
        <p:txBody>
          <a:bodyPr anchorCtr="0" anchor="t" bIns="60925" lIns="121900" spcFirstLastPara="1" rIns="121900" wrap="square" tIns="60925">
            <a:spAutoFit/>
          </a:bodyPr>
          <a:lstStyle/>
          <a:p>
            <a:pPr indent="-463550" lvl="0" marL="609600" rtl="0" algn="l">
              <a:spcBef>
                <a:spcPts val="0"/>
              </a:spcBef>
              <a:spcAft>
                <a:spcPts val="0"/>
              </a:spcAft>
              <a:buClr>
                <a:srgbClr val="366092"/>
              </a:buClr>
              <a:buSzPts val="2500"/>
              <a:buFont typeface="Noto Sans Symbols"/>
              <a:buChar char="●"/>
            </a:pPr>
            <a:r>
              <a:rPr lang="en-US" sz="2500">
                <a:solidFill>
                  <a:srgbClr val="366092"/>
                </a:solidFill>
                <a:latin typeface="Calibri"/>
                <a:ea typeface="Calibri"/>
                <a:cs typeface="Calibri"/>
                <a:sym typeface="Calibri"/>
              </a:rPr>
              <a:t>Lưu ý cảnh báo như hình trên Hi FPT này là vấn đề khác, không liên quan gì đến F-Safe, cũng như không ảnh hưởng gì đến cài đặt và sử dụng F-Safe</a:t>
            </a:r>
            <a:endParaRPr sz="2500">
              <a:solidFill>
                <a:srgbClr val="366092"/>
              </a:solidFill>
              <a:latin typeface="Calibri"/>
              <a:ea typeface="Calibri"/>
              <a:cs typeface="Calibri"/>
              <a:sym typeface="Calibri"/>
            </a:endParaRPr>
          </a:p>
          <a:p>
            <a:pPr indent="-463550" lvl="0" marL="609600" rtl="0" algn="l">
              <a:spcBef>
                <a:spcPts val="0"/>
              </a:spcBef>
              <a:spcAft>
                <a:spcPts val="0"/>
              </a:spcAft>
              <a:buClr>
                <a:srgbClr val="366092"/>
              </a:buClr>
              <a:buSzPts val="2500"/>
              <a:buFont typeface="Calibri"/>
              <a:buChar char="●"/>
            </a:pPr>
            <a:r>
              <a:rPr lang="en-US" sz="2500">
                <a:solidFill>
                  <a:srgbClr val="366092"/>
                </a:solidFill>
                <a:latin typeface="Calibri"/>
                <a:ea typeface="Calibri"/>
                <a:cs typeface="Calibri"/>
                <a:sym typeface="Calibri"/>
              </a:rPr>
              <a:t>Lỗi này là Hi FPT đang không có kết nối đến ACS để get thông tin dưới modem để show ra cho người dùng Hi FPT, cần thao tác bấm vào các nút chức năng để Hi FPT gọi qua ACS mới lấy được thông tin hiển thị.</a:t>
            </a:r>
            <a:endParaRPr sz="2500">
              <a:solidFill>
                <a:srgbClr val="366092"/>
              </a:solidFill>
              <a:latin typeface="Calibri"/>
              <a:ea typeface="Calibri"/>
              <a:cs typeface="Calibri"/>
              <a:sym typeface="Calibri"/>
            </a:endParaRPr>
          </a:p>
        </p:txBody>
      </p:sp>
      <p:pic>
        <p:nvPicPr>
          <p:cNvPr id="714" name="Google Shape;714;g248ffa0e13a_1_661"/>
          <p:cNvPicPr preferRelativeResize="0"/>
          <p:nvPr/>
        </p:nvPicPr>
        <p:blipFill>
          <a:blip r:embed="rId3">
            <a:alphaModFix/>
          </a:blip>
          <a:stretch>
            <a:fillRect/>
          </a:stretch>
        </p:blipFill>
        <p:spPr>
          <a:xfrm>
            <a:off x="800233" y="374900"/>
            <a:ext cx="3358222" cy="6451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48ffa0e13a_1_668"/>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lt1"/>
              </a:buClr>
              <a:buSzPts val="4800"/>
              <a:buFont typeface="Calibri"/>
              <a:buNone/>
            </a:pPr>
            <a:r>
              <a:rPr lang="en-US"/>
              <a:t>Một số lưu ý nhỏ hay gặp</a:t>
            </a:r>
            <a:endParaRPr/>
          </a:p>
        </p:txBody>
      </p:sp>
      <p:sp>
        <p:nvSpPr>
          <p:cNvPr id="720" name="Google Shape;720;g248ffa0e13a_1_668"/>
          <p:cNvSpPr txBox="1"/>
          <p:nvPr>
            <p:ph idx="1" type="body"/>
          </p:nvPr>
        </p:nvSpPr>
        <p:spPr>
          <a:xfrm>
            <a:off x="4952833" y="2066533"/>
            <a:ext cx="6972000" cy="1118100"/>
          </a:xfrm>
          <a:prstGeom prst="rect">
            <a:avLst/>
          </a:prstGeom>
          <a:noFill/>
          <a:ln>
            <a:noFill/>
          </a:ln>
        </p:spPr>
        <p:txBody>
          <a:bodyPr anchorCtr="0" anchor="t" bIns="60925" lIns="121900" spcFirstLastPara="1" rIns="121900" wrap="square" tIns="60925">
            <a:normAutofit lnSpcReduction="20000"/>
          </a:bodyPr>
          <a:lstStyle/>
          <a:p>
            <a:pPr indent="-463550" lvl="0" marL="457200" rtl="0" algn="l">
              <a:spcBef>
                <a:spcPts val="0"/>
              </a:spcBef>
              <a:spcAft>
                <a:spcPts val="0"/>
              </a:spcAft>
              <a:buClr>
                <a:srgbClr val="366092"/>
              </a:buClr>
              <a:buSzPts val="2500"/>
              <a:buFont typeface="Noto Sans Symbols"/>
              <a:buChar char="❑"/>
            </a:pPr>
            <a:r>
              <a:rPr lang="en-US" sz="2500">
                <a:solidFill>
                  <a:srgbClr val="366092"/>
                </a:solidFill>
              </a:rPr>
              <a:t>LƯU Ý: Nhiều khách hàng nhầm lẫn trong việc sử dụng tính năng khác trên Hi FPT và sử dụng F-Safe</a:t>
            </a:r>
            <a:endParaRPr/>
          </a:p>
        </p:txBody>
      </p:sp>
      <p:sp>
        <p:nvSpPr>
          <p:cNvPr id="721" name="Google Shape;721;g248ffa0e13a_1_668"/>
          <p:cNvSpPr txBox="1"/>
          <p:nvPr/>
        </p:nvSpPr>
        <p:spPr>
          <a:xfrm>
            <a:off x="5174967" y="3184403"/>
            <a:ext cx="6871500" cy="2047200"/>
          </a:xfrm>
          <a:prstGeom prst="rect">
            <a:avLst/>
          </a:prstGeom>
          <a:noFill/>
          <a:ln>
            <a:noFill/>
          </a:ln>
        </p:spPr>
        <p:txBody>
          <a:bodyPr anchorCtr="0" anchor="t" bIns="60925" lIns="121900" spcFirstLastPara="1" rIns="121900" wrap="square" tIns="60925">
            <a:spAutoFit/>
          </a:bodyPr>
          <a:lstStyle/>
          <a:p>
            <a:pPr indent="-463550" lvl="0" marL="609600" rtl="0" algn="l">
              <a:spcBef>
                <a:spcPts val="0"/>
              </a:spcBef>
              <a:spcAft>
                <a:spcPts val="0"/>
              </a:spcAft>
              <a:buClr>
                <a:srgbClr val="366092"/>
              </a:buClr>
              <a:buSzPts val="2500"/>
              <a:buFont typeface="Calibri"/>
              <a:buChar char="●"/>
            </a:pPr>
            <a:r>
              <a:rPr lang="en-US" sz="2500">
                <a:solidFill>
                  <a:srgbClr val="366092"/>
                </a:solidFill>
                <a:latin typeface="Calibri"/>
                <a:ea typeface="Calibri"/>
                <a:cs typeface="Calibri"/>
                <a:sym typeface="Calibri"/>
              </a:rPr>
              <a:t>Sử dụng tính năng F-Safe tại mục “F-Safe” bên dưới.</a:t>
            </a:r>
            <a:endParaRPr sz="2500">
              <a:solidFill>
                <a:srgbClr val="366092"/>
              </a:solidFill>
              <a:latin typeface="Calibri"/>
              <a:ea typeface="Calibri"/>
              <a:cs typeface="Calibri"/>
              <a:sym typeface="Calibri"/>
            </a:endParaRPr>
          </a:p>
          <a:p>
            <a:pPr indent="-463550" lvl="0" marL="609600" rtl="0" algn="l">
              <a:spcBef>
                <a:spcPts val="0"/>
              </a:spcBef>
              <a:spcAft>
                <a:spcPts val="0"/>
              </a:spcAft>
              <a:buClr>
                <a:srgbClr val="366092"/>
              </a:buClr>
              <a:buSzPts val="2500"/>
              <a:buFont typeface="Calibri"/>
              <a:buChar char="●"/>
            </a:pPr>
            <a:r>
              <a:rPr lang="en-US" sz="2500">
                <a:solidFill>
                  <a:srgbClr val="366092"/>
                </a:solidFill>
                <a:latin typeface="Calibri"/>
                <a:ea typeface="Calibri"/>
                <a:cs typeface="Calibri"/>
                <a:sym typeface="Calibri"/>
              </a:rPr>
              <a:t>Các tính năng khác như “Sức khoẻ Internet”, “Quản lý truy cập”, … nằm ngoài mục F-Safe thì không phải là 1 tính năng của F-Safe</a:t>
            </a:r>
            <a:endParaRPr sz="2500">
              <a:solidFill>
                <a:srgbClr val="366092"/>
              </a:solidFill>
              <a:latin typeface="Calibri"/>
              <a:ea typeface="Calibri"/>
              <a:cs typeface="Calibri"/>
              <a:sym typeface="Calibri"/>
            </a:endParaRPr>
          </a:p>
        </p:txBody>
      </p:sp>
      <p:pic>
        <p:nvPicPr>
          <p:cNvPr id="722" name="Google Shape;722;g248ffa0e13a_1_668"/>
          <p:cNvPicPr preferRelativeResize="0"/>
          <p:nvPr/>
        </p:nvPicPr>
        <p:blipFill>
          <a:blip r:embed="rId3">
            <a:alphaModFix/>
          </a:blip>
          <a:stretch>
            <a:fillRect/>
          </a:stretch>
        </p:blipFill>
        <p:spPr>
          <a:xfrm>
            <a:off x="0" y="0"/>
            <a:ext cx="3084606" cy="66778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248ffa0e13a_1_675"/>
          <p:cNvSpPr txBox="1"/>
          <p:nvPr>
            <p:ph type="title"/>
          </p:nvPr>
        </p:nvSpPr>
        <p:spPr>
          <a:xfrm>
            <a:off x="5485179" y="374900"/>
            <a:ext cx="6515700" cy="1390500"/>
          </a:xfrm>
          <a:prstGeom prst="rect">
            <a:avLst/>
          </a:prstGeom>
          <a:noFill/>
          <a:ln>
            <a:noFill/>
          </a:ln>
        </p:spPr>
        <p:txBody>
          <a:bodyPr anchorCtr="0" anchor="ctr" bIns="60925" lIns="121900" spcFirstLastPara="1" rIns="121900" wrap="square" tIns="60925">
            <a:normAutofit/>
          </a:bodyPr>
          <a:lstStyle/>
          <a:p>
            <a:pPr indent="0" lvl="0" marL="0" rtl="0" algn="ctr">
              <a:spcBef>
                <a:spcPts val="0"/>
              </a:spcBef>
              <a:spcAft>
                <a:spcPts val="0"/>
              </a:spcAft>
              <a:buClr>
                <a:schemeClr val="lt1"/>
              </a:buClr>
              <a:buSzPts val="4800"/>
              <a:buFont typeface="Calibri"/>
              <a:buNone/>
            </a:pPr>
            <a:r>
              <a:rPr lang="en-US"/>
              <a:t>Q&amp;A</a:t>
            </a:r>
            <a:endParaRPr/>
          </a:p>
        </p:txBody>
      </p:sp>
      <p:sp>
        <p:nvSpPr>
          <p:cNvPr id="728" name="Google Shape;728;g248ffa0e13a_1_675"/>
          <p:cNvSpPr txBox="1"/>
          <p:nvPr>
            <p:ph idx="1" type="body"/>
          </p:nvPr>
        </p:nvSpPr>
        <p:spPr>
          <a:xfrm>
            <a:off x="203200" y="1997100"/>
            <a:ext cx="7491900" cy="840900"/>
          </a:xfrm>
          <a:prstGeom prst="rect">
            <a:avLst/>
          </a:prstGeom>
          <a:noFill/>
          <a:ln>
            <a:noFill/>
          </a:ln>
        </p:spPr>
        <p:txBody>
          <a:bodyPr anchorCtr="0" anchor="t" bIns="60925" lIns="121900" spcFirstLastPara="1" rIns="121900" wrap="square" tIns="60925">
            <a:normAutofit lnSpcReduction="10000"/>
          </a:bodyPr>
          <a:lstStyle/>
          <a:p>
            <a:pPr indent="-533400" lvl="0" marL="457200" rtl="0" algn="l">
              <a:spcBef>
                <a:spcPts val="0"/>
              </a:spcBef>
              <a:spcAft>
                <a:spcPts val="0"/>
              </a:spcAft>
              <a:buClr>
                <a:srgbClr val="366092"/>
              </a:buClr>
              <a:buSzPts val="3600"/>
              <a:buFont typeface="Noto Sans Symbols"/>
              <a:buChar char="❑"/>
            </a:pPr>
            <a:r>
              <a:rPr lang="en-US" sz="3600">
                <a:solidFill>
                  <a:srgbClr val="366092"/>
                </a:solidFill>
              </a:rPr>
              <a:t>Các câu hỏi thắc mắc và giải đáp!!</a:t>
            </a:r>
            <a:endParaRPr sz="4800"/>
          </a:p>
        </p:txBody>
      </p:sp>
      <p:pic>
        <p:nvPicPr>
          <p:cNvPr id="729" name="Google Shape;729;g248ffa0e13a_1_675"/>
          <p:cNvPicPr preferRelativeResize="0"/>
          <p:nvPr/>
        </p:nvPicPr>
        <p:blipFill>
          <a:blip r:embed="rId3">
            <a:alphaModFix/>
          </a:blip>
          <a:stretch>
            <a:fillRect/>
          </a:stretch>
        </p:blipFill>
        <p:spPr>
          <a:xfrm>
            <a:off x="642633" y="2837900"/>
            <a:ext cx="5872170" cy="3816899"/>
          </a:xfrm>
          <a:prstGeom prst="rect">
            <a:avLst/>
          </a:prstGeom>
          <a:noFill/>
          <a:ln>
            <a:noFill/>
          </a:ln>
        </p:spPr>
      </p:pic>
      <p:sp>
        <p:nvSpPr>
          <p:cNvPr id="730" name="Google Shape;730;g248ffa0e13a_1_675"/>
          <p:cNvSpPr txBox="1"/>
          <p:nvPr/>
        </p:nvSpPr>
        <p:spPr>
          <a:xfrm>
            <a:off x="6770767" y="3315567"/>
            <a:ext cx="5322300" cy="2704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700">
                <a:latin typeface="Calibri"/>
                <a:ea typeface="Calibri"/>
                <a:cs typeface="Calibri"/>
                <a:sym typeface="Calibri"/>
              </a:rPr>
              <a:t>Email: </a:t>
            </a:r>
            <a:r>
              <a:rPr lang="en-US" sz="2700" u="sng">
                <a:solidFill>
                  <a:schemeClr val="hlink"/>
                </a:solidFill>
                <a:latin typeface="Calibri"/>
                <a:ea typeface="Calibri"/>
                <a:cs typeface="Calibri"/>
                <a:sym typeface="Calibri"/>
                <a:hlinkClick r:id="rId4"/>
              </a:rPr>
              <a:t>CanhNX6@fpt.com</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Workplace Chat: CanhNX6 (Nguyen Xuan Canh)</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Phone Number: 0905 603 479 (Zalo)</a:t>
            </a:r>
            <a:endParaRPr sz="2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picture containing text, book&#10;&#10;Description automatically generated" id="248" name="Google Shape;248;p5"/>
          <p:cNvPicPr preferRelativeResize="0"/>
          <p:nvPr/>
        </p:nvPicPr>
        <p:blipFill rotWithShape="1">
          <a:blip r:embed="rId3">
            <a:alphaModFix amt="3000"/>
          </a:blip>
          <a:srcRect b="0" l="0" r="0" t="0"/>
          <a:stretch/>
        </p:blipFill>
        <p:spPr>
          <a:xfrm>
            <a:off x="-624840" y="-741680"/>
            <a:ext cx="13685520" cy="9123680"/>
          </a:xfrm>
          <a:prstGeom prst="rect">
            <a:avLst/>
          </a:prstGeom>
          <a:noFill/>
          <a:ln>
            <a:noFill/>
          </a:ln>
        </p:spPr>
      </p:pic>
      <p:sp>
        <p:nvSpPr>
          <p:cNvPr id="249" name="Google Shape;249;p5"/>
          <p:cNvSpPr txBox="1"/>
          <p:nvPr/>
        </p:nvSpPr>
        <p:spPr>
          <a:xfrm>
            <a:off x="1491936" y="3056899"/>
            <a:ext cx="6668198" cy="140038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37021"/>
              </a:buClr>
              <a:buSzPts val="1500"/>
              <a:buFont typeface="Arial"/>
              <a:buNone/>
            </a:pPr>
            <a:r>
              <a:rPr b="1" i="0" lang="en-US" sz="1500" u="none" cap="none" strike="noStrike">
                <a:solidFill>
                  <a:srgbClr val="F37021"/>
                </a:solidFill>
                <a:latin typeface="Arial"/>
                <a:ea typeface="Arial"/>
                <a:cs typeface="Arial"/>
                <a:sym typeface="Arial"/>
              </a:rPr>
              <a:t>Bảo vệ các thiết bị IoTs</a:t>
            </a:r>
            <a:endParaRPr/>
          </a:p>
          <a:p>
            <a:pPr indent="0" lvl="0" marL="0" marR="0" rtl="0" algn="just">
              <a:lnSpc>
                <a:spcPct val="100000"/>
              </a:lnSpc>
              <a:spcBef>
                <a:spcPts val="0"/>
              </a:spcBef>
              <a:spcAft>
                <a:spcPts val="0"/>
              </a:spcAft>
              <a:buClr>
                <a:schemeClr val="dk1"/>
              </a:buClr>
              <a:buSzPts val="1400"/>
              <a:buFont typeface="Arial"/>
              <a:buNone/>
            </a:pPr>
            <a:r>
              <a:rPr i="0" lang="en-US" sz="1400" u="none" cap="none" strike="noStrike">
                <a:solidFill>
                  <a:schemeClr val="dk1"/>
                </a:solidFill>
                <a:latin typeface="Arial"/>
                <a:ea typeface="Arial"/>
                <a:cs typeface="Arial"/>
                <a:sym typeface="Arial"/>
              </a:rPr>
              <a:t>Giải pháp không chỉ bảo vệ thiết bị cá nhân như máy tính, tablet, điện thoại mà còn bảo vệ cả những thiết bị thông minh IoTs không cài được phần mềm diệt Virus như Camera, SmartTV, Playstation, Doorphone....etc... Mà không làm tốn bộ nhớ của thiết bị.</a:t>
            </a:r>
            <a:endParaRPr/>
          </a:p>
          <a:p>
            <a:pPr indent="0" lvl="0" marL="0" marR="0" rtl="0" algn="just">
              <a:lnSpc>
                <a:spcPct val="100000"/>
              </a:lnSpc>
              <a:spcBef>
                <a:spcPts val="0"/>
              </a:spcBef>
              <a:spcAft>
                <a:spcPts val="0"/>
              </a:spcAft>
              <a:buClr>
                <a:schemeClr val="dk1"/>
              </a:buClr>
              <a:buSzPts val="1400"/>
              <a:buFont typeface="Open Sans"/>
              <a:buNone/>
            </a:pPr>
            <a:r>
              <a:t/>
            </a:r>
            <a:endParaRPr i="0" sz="1400" u="none" cap="none" strike="noStrike">
              <a:solidFill>
                <a:schemeClr val="dk1"/>
              </a:solidFill>
              <a:latin typeface="Arial"/>
              <a:ea typeface="Arial"/>
              <a:cs typeface="Arial"/>
              <a:sym typeface="Arial"/>
            </a:endParaRPr>
          </a:p>
        </p:txBody>
      </p:sp>
      <p:sp>
        <p:nvSpPr>
          <p:cNvPr id="250" name="Google Shape;250;p5"/>
          <p:cNvSpPr txBox="1"/>
          <p:nvPr/>
        </p:nvSpPr>
        <p:spPr>
          <a:xfrm>
            <a:off x="1491936" y="1987309"/>
            <a:ext cx="6668198" cy="118494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37021"/>
              </a:buClr>
              <a:buSzPts val="1500"/>
              <a:buFont typeface="Arial"/>
              <a:buNone/>
            </a:pPr>
            <a:r>
              <a:rPr b="1" i="0" lang="en-US" sz="1500" u="none" cap="none" strike="noStrike">
                <a:solidFill>
                  <a:srgbClr val="F37021"/>
                </a:solidFill>
                <a:latin typeface="Arial"/>
                <a:ea typeface="Arial"/>
                <a:cs typeface="Arial"/>
                <a:sym typeface="Arial"/>
              </a:rPr>
              <a:t>Quy tắc gia đình</a:t>
            </a:r>
            <a:endParaRPr/>
          </a:p>
          <a:p>
            <a:pPr indent="0" lvl="0" marL="0" marR="0" rtl="0" algn="just">
              <a:lnSpc>
                <a:spcPct val="100000"/>
              </a:lnSpc>
              <a:spcBef>
                <a:spcPts val="0"/>
              </a:spcBef>
              <a:spcAft>
                <a:spcPts val="0"/>
              </a:spcAft>
              <a:buClr>
                <a:schemeClr val="dk1"/>
              </a:buClr>
              <a:buSzPts val="1400"/>
              <a:buFont typeface="Arial"/>
              <a:buNone/>
            </a:pPr>
            <a:r>
              <a:rPr i="0" lang="en-US" sz="1400" u="none" cap="none" strike="noStrike">
                <a:solidFill>
                  <a:schemeClr val="dk1"/>
                </a:solidFill>
                <a:latin typeface="Arial"/>
                <a:ea typeface="Arial"/>
                <a:cs typeface="Arial"/>
                <a:sym typeface="Arial"/>
              </a:rPr>
              <a:t>Giúp phụ huynh đặt những giới hạn truy cập mạng (nội dung và thời gian sử dung) cho từng thiết bị của trẻ mà không ảnh hưởng các thiết bị của các thành viên khác. Chủ động quản lý từ xa qua ứng dụng HI FPT.</a:t>
            </a:r>
            <a:endParaRPr/>
          </a:p>
          <a:p>
            <a:pPr indent="0" lvl="0" marL="0" marR="0" rtl="0" algn="just">
              <a:lnSpc>
                <a:spcPct val="100000"/>
              </a:lnSpc>
              <a:spcBef>
                <a:spcPts val="0"/>
              </a:spcBef>
              <a:spcAft>
                <a:spcPts val="0"/>
              </a:spcAft>
              <a:buClr>
                <a:schemeClr val="dk1"/>
              </a:buClr>
              <a:buSzPts val="1400"/>
              <a:buFont typeface="Open Sans"/>
              <a:buNone/>
            </a:pPr>
            <a:r>
              <a:t/>
            </a:r>
            <a:endParaRPr i="0" sz="1400" u="none" cap="none" strike="noStrike">
              <a:solidFill>
                <a:schemeClr val="dk1"/>
              </a:solidFill>
              <a:latin typeface="Arial"/>
              <a:ea typeface="Arial"/>
              <a:cs typeface="Arial"/>
              <a:sym typeface="Arial"/>
            </a:endParaRPr>
          </a:p>
        </p:txBody>
      </p:sp>
      <p:pic>
        <p:nvPicPr>
          <p:cNvPr descr="Magnifying glass" id="251" name="Google Shape;251;p5"/>
          <p:cNvPicPr preferRelativeResize="0"/>
          <p:nvPr/>
        </p:nvPicPr>
        <p:blipFill rotWithShape="1">
          <a:blip r:embed="rId4">
            <a:alphaModFix/>
          </a:blip>
          <a:srcRect b="0" l="0" r="0" t="0"/>
          <a:stretch/>
        </p:blipFill>
        <p:spPr>
          <a:xfrm>
            <a:off x="721348" y="4457282"/>
            <a:ext cx="599663" cy="599663"/>
          </a:xfrm>
          <a:prstGeom prst="rect">
            <a:avLst/>
          </a:prstGeom>
          <a:noFill/>
          <a:ln>
            <a:noFill/>
          </a:ln>
        </p:spPr>
      </p:pic>
      <p:pic>
        <p:nvPicPr>
          <p:cNvPr id="252" name="Google Shape;252;p5"/>
          <p:cNvPicPr preferRelativeResize="0"/>
          <p:nvPr/>
        </p:nvPicPr>
        <p:blipFill rotWithShape="1">
          <a:blip r:embed="rId5">
            <a:alphaModFix/>
          </a:blip>
          <a:srcRect b="0" l="0" r="0" t="0"/>
          <a:stretch/>
        </p:blipFill>
        <p:spPr>
          <a:xfrm>
            <a:off x="666400" y="5513797"/>
            <a:ext cx="709561" cy="709561"/>
          </a:xfrm>
          <a:prstGeom prst="rect">
            <a:avLst/>
          </a:prstGeom>
          <a:noFill/>
          <a:ln>
            <a:noFill/>
          </a:ln>
        </p:spPr>
      </p:pic>
      <p:sp>
        <p:nvSpPr>
          <p:cNvPr id="253" name="Google Shape;253;p5"/>
          <p:cNvSpPr txBox="1"/>
          <p:nvPr/>
        </p:nvSpPr>
        <p:spPr>
          <a:xfrm>
            <a:off x="1491936" y="4348197"/>
            <a:ext cx="6668198" cy="118494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37021"/>
              </a:buClr>
              <a:buSzPts val="1500"/>
              <a:buFont typeface="Arial"/>
              <a:buNone/>
            </a:pPr>
            <a:r>
              <a:rPr b="1" i="0" lang="en-US" sz="1500" u="none" cap="none" strike="noStrike">
                <a:solidFill>
                  <a:srgbClr val="F37021"/>
                </a:solidFill>
                <a:latin typeface="Arial"/>
                <a:ea typeface="Arial"/>
                <a:cs typeface="Arial"/>
                <a:sym typeface="Arial"/>
              </a:rPr>
              <a:t>Báo cáo đầy đủ và rõ ràng</a:t>
            </a:r>
            <a:endParaRPr/>
          </a:p>
          <a:p>
            <a:pPr indent="0" lvl="0" marL="0" marR="0" rtl="0" algn="just">
              <a:lnSpc>
                <a:spcPct val="100000"/>
              </a:lnSpc>
              <a:spcBef>
                <a:spcPts val="0"/>
              </a:spcBef>
              <a:spcAft>
                <a:spcPts val="0"/>
              </a:spcAft>
              <a:buClr>
                <a:schemeClr val="dk1"/>
              </a:buClr>
              <a:buSzPts val="1400"/>
              <a:buFont typeface="Arial"/>
              <a:buNone/>
            </a:pPr>
            <a:r>
              <a:rPr i="0" lang="en-US" sz="1400" u="none" cap="none" strike="noStrike">
                <a:solidFill>
                  <a:schemeClr val="dk1"/>
                </a:solidFill>
                <a:latin typeface="Arial"/>
                <a:ea typeface="Arial"/>
                <a:cs typeface="Arial"/>
                <a:sym typeface="Arial"/>
              </a:rPr>
              <a:t>Các hoạt động của giải pháp được báo cáo đầy đủ trên ứng dụng Hi FPT về nội dung bị chặn hoặc giới hạn, để người dùng chủ động thay đổi nếu cần.</a:t>
            </a:r>
            <a:endParaRPr/>
          </a:p>
          <a:p>
            <a:pPr indent="0" lvl="0" marL="0" marR="0" rtl="0" algn="just">
              <a:lnSpc>
                <a:spcPct val="100000"/>
              </a:lnSpc>
              <a:spcBef>
                <a:spcPts val="0"/>
              </a:spcBef>
              <a:spcAft>
                <a:spcPts val="0"/>
              </a:spcAft>
              <a:buClr>
                <a:schemeClr val="dk1"/>
              </a:buClr>
              <a:buSzPts val="1400"/>
              <a:buFont typeface="Open Sans"/>
              <a:buNone/>
            </a:pPr>
            <a:r>
              <a:t/>
            </a:r>
            <a:endParaRPr i="0" sz="1400" u="none" cap="none" strike="noStrike">
              <a:solidFill>
                <a:schemeClr val="dk1"/>
              </a:solidFill>
              <a:latin typeface="Arial"/>
              <a:ea typeface="Arial"/>
              <a:cs typeface="Arial"/>
              <a:sym typeface="Arial"/>
            </a:endParaRPr>
          </a:p>
        </p:txBody>
      </p:sp>
      <p:sp>
        <p:nvSpPr>
          <p:cNvPr id="254" name="Google Shape;254;p5"/>
          <p:cNvSpPr txBox="1"/>
          <p:nvPr/>
        </p:nvSpPr>
        <p:spPr>
          <a:xfrm>
            <a:off x="1491936" y="5503324"/>
            <a:ext cx="6668198" cy="9694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37021"/>
              </a:buClr>
              <a:buSzPts val="1500"/>
              <a:buFont typeface="Arial"/>
              <a:buNone/>
            </a:pPr>
            <a:r>
              <a:rPr b="1" i="0" lang="en-US" sz="1500" u="none" cap="none" strike="noStrike">
                <a:solidFill>
                  <a:srgbClr val="F37021"/>
                </a:solidFill>
                <a:latin typeface="Arial"/>
                <a:ea typeface="Arial"/>
                <a:cs typeface="Arial"/>
                <a:sym typeface="Arial"/>
              </a:rPr>
              <a:t>HYPER SPEED</a:t>
            </a:r>
            <a:endParaRPr/>
          </a:p>
          <a:p>
            <a:pPr indent="0" lvl="0" marL="0" marR="0" rtl="0" algn="l">
              <a:lnSpc>
                <a:spcPct val="100000"/>
              </a:lnSpc>
              <a:spcBef>
                <a:spcPts val="0"/>
              </a:spcBef>
              <a:spcAft>
                <a:spcPts val="0"/>
              </a:spcAft>
              <a:buClr>
                <a:schemeClr val="dk1"/>
              </a:buClr>
              <a:buSzPts val="1400"/>
              <a:buFont typeface="Arial"/>
              <a:buNone/>
            </a:pPr>
            <a:r>
              <a:rPr i="0" lang="en-US" sz="1400" u="none" cap="none" strike="noStrike">
                <a:solidFill>
                  <a:schemeClr val="dk1"/>
                </a:solidFill>
                <a:latin typeface="Arial"/>
                <a:ea typeface="Arial"/>
                <a:cs typeface="Arial"/>
                <a:sym typeface="Arial"/>
              </a:rPr>
              <a:t>Ảnh hưởng rất nhỏ, gần như không khác biệt đến tốc độ truy cập mạng của thiết bị,</a:t>
            </a:r>
            <a:endParaRPr/>
          </a:p>
          <a:p>
            <a:pPr indent="0" lvl="0" marL="0" marR="0" rtl="0" algn="l">
              <a:lnSpc>
                <a:spcPct val="100000"/>
              </a:lnSpc>
              <a:spcBef>
                <a:spcPts val="0"/>
              </a:spcBef>
              <a:spcAft>
                <a:spcPts val="0"/>
              </a:spcAft>
              <a:buClr>
                <a:schemeClr val="dk1"/>
              </a:buClr>
              <a:buSzPts val="1400"/>
              <a:buFont typeface="Open Sans"/>
              <a:buNone/>
            </a:pPr>
            <a:r>
              <a:t/>
            </a:r>
            <a:endParaRPr i="0" sz="1400" u="none" cap="none" strike="noStrike">
              <a:solidFill>
                <a:schemeClr val="dk1"/>
              </a:solidFill>
              <a:latin typeface="Arial"/>
              <a:ea typeface="Arial"/>
              <a:cs typeface="Arial"/>
              <a:sym typeface="Arial"/>
            </a:endParaRPr>
          </a:p>
        </p:txBody>
      </p:sp>
      <p:pic>
        <p:nvPicPr>
          <p:cNvPr id="255" name="Google Shape;255;p5"/>
          <p:cNvPicPr preferRelativeResize="0"/>
          <p:nvPr/>
        </p:nvPicPr>
        <p:blipFill rotWithShape="1">
          <a:blip r:embed="rId6">
            <a:alphaModFix/>
          </a:blip>
          <a:srcRect b="0" l="0" r="0" t="0"/>
          <a:stretch/>
        </p:blipFill>
        <p:spPr>
          <a:xfrm>
            <a:off x="622227" y="1934825"/>
            <a:ext cx="729304" cy="729304"/>
          </a:xfrm>
          <a:prstGeom prst="rect">
            <a:avLst/>
          </a:prstGeom>
          <a:noFill/>
          <a:ln>
            <a:noFill/>
          </a:ln>
        </p:spPr>
      </p:pic>
      <p:pic>
        <p:nvPicPr>
          <p:cNvPr id="256" name="Google Shape;256;p5"/>
          <p:cNvPicPr preferRelativeResize="0"/>
          <p:nvPr/>
        </p:nvPicPr>
        <p:blipFill rotWithShape="1">
          <a:blip r:embed="rId7">
            <a:alphaModFix/>
          </a:blip>
          <a:srcRect b="0" l="0" r="0" t="0"/>
          <a:stretch/>
        </p:blipFill>
        <p:spPr>
          <a:xfrm>
            <a:off x="620630" y="3028448"/>
            <a:ext cx="801104" cy="801104"/>
          </a:xfrm>
          <a:prstGeom prst="rect">
            <a:avLst/>
          </a:prstGeom>
          <a:noFill/>
          <a:ln>
            <a:noFill/>
          </a:ln>
        </p:spPr>
      </p:pic>
      <p:grpSp>
        <p:nvGrpSpPr>
          <p:cNvPr id="257" name="Google Shape;257;p5"/>
          <p:cNvGrpSpPr/>
          <p:nvPr/>
        </p:nvGrpSpPr>
        <p:grpSpPr>
          <a:xfrm>
            <a:off x="4928264" y="477523"/>
            <a:ext cx="4004166" cy="1508065"/>
            <a:chOff x="888006" y="1644851"/>
            <a:chExt cx="4004166" cy="1508065"/>
          </a:xfrm>
        </p:grpSpPr>
        <p:sp>
          <p:nvSpPr>
            <p:cNvPr id="258" name="Google Shape;258;p5"/>
            <p:cNvSpPr/>
            <p:nvPr/>
          </p:nvSpPr>
          <p:spPr>
            <a:xfrm>
              <a:off x="1078651" y="1752578"/>
              <a:ext cx="3718605" cy="1233139"/>
            </a:xfrm>
            <a:prstGeom prst="roundRect">
              <a:avLst>
                <a:gd fmla="val 8224" name="adj"/>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59" name="Google Shape;259;p5"/>
            <p:cNvSpPr/>
            <p:nvPr/>
          </p:nvSpPr>
          <p:spPr>
            <a:xfrm>
              <a:off x="888006" y="1644851"/>
              <a:ext cx="4004166" cy="150806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173D7A"/>
                </a:buClr>
                <a:buSzPts val="3200"/>
                <a:buFont typeface="Roboto Condensed"/>
                <a:buNone/>
              </a:pPr>
              <a:r>
                <a:rPr b="1" lang="en-US" sz="8000">
                  <a:solidFill>
                    <a:schemeClr val="lt1"/>
                  </a:solidFill>
                  <a:latin typeface="Arial"/>
                  <a:ea typeface="Arial"/>
                  <a:cs typeface="Arial"/>
                  <a:sym typeface="Arial"/>
                </a:rPr>
                <a:t>F-SAFE</a:t>
              </a:r>
              <a:endParaRPr b="0" i="0" sz="5400" u="none" cap="none" strike="noStrike">
                <a:solidFill>
                  <a:schemeClr val="lt1"/>
                </a:solidFill>
                <a:latin typeface="Arial"/>
                <a:ea typeface="Arial"/>
                <a:cs typeface="Arial"/>
                <a:sym typeface="Arial"/>
              </a:endParaRPr>
            </a:p>
          </p:txBody>
        </p:sp>
      </p:grpSp>
      <p:sp>
        <p:nvSpPr>
          <p:cNvPr id="260" name="Google Shape;260;p5"/>
          <p:cNvSpPr txBox="1"/>
          <p:nvPr/>
        </p:nvSpPr>
        <p:spPr>
          <a:xfrm>
            <a:off x="1351531" y="540099"/>
            <a:ext cx="376737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rgbClr val="F37021"/>
                </a:solidFill>
                <a:latin typeface="Arial"/>
                <a:ea typeface="Arial"/>
                <a:cs typeface="Arial"/>
                <a:sym typeface="Arial"/>
              </a:rPr>
              <a:t>VÌ SAO BẠN</a:t>
            </a:r>
            <a:endParaRPr/>
          </a:p>
          <a:p>
            <a:pPr indent="0" lvl="0" marL="0" marR="0" rtl="0" algn="l">
              <a:spcBef>
                <a:spcPts val="0"/>
              </a:spcBef>
              <a:spcAft>
                <a:spcPts val="0"/>
              </a:spcAft>
              <a:buNone/>
            </a:pPr>
            <a:r>
              <a:rPr b="1" lang="en-US" sz="4000">
                <a:solidFill>
                  <a:srgbClr val="F37021"/>
                </a:solidFill>
                <a:latin typeface="Arial"/>
                <a:ea typeface="Arial"/>
                <a:cs typeface="Arial"/>
                <a:sym typeface="Arial"/>
              </a:rPr>
              <a:t>NÊN SỬ DỤNG</a:t>
            </a:r>
            <a:endParaRPr b="1" i="0" sz="4000" u="none" cap="none" strike="noStrike">
              <a:solidFill>
                <a:srgbClr val="F37021"/>
              </a:solidFill>
              <a:latin typeface="Arial"/>
              <a:ea typeface="Arial"/>
              <a:cs typeface="Arial"/>
              <a:sym typeface="Arial"/>
            </a:endParaRPr>
          </a:p>
        </p:txBody>
      </p:sp>
      <p:grpSp>
        <p:nvGrpSpPr>
          <p:cNvPr id="261" name="Google Shape;261;p5"/>
          <p:cNvGrpSpPr/>
          <p:nvPr/>
        </p:nvGrpSpPr>
        <p:grpSpPr>
          <a:xfrm>
            <a:off x="8008361" y="2041505"/>
            <a:ext cx="4166971" cy="4310212"/>
            <a:chOff x="7697528" y="1091741"/>
            <a:chExt cx="5100251" cy="5348802"/>
          </a:xfrm>
        </p:grpSpPr>
        <p:pic>
          <p:nvPicPr>
            <p:cNvPr descr="Graphical user interface, application&#10;&#10;Description automatically generated" id="262" name="Google Shape;262;p5"/>
            <p:cNvPicPr preferRelativeResize="0"/>
            <p:nvPr/>
          </p:nvPicPr>
          <p:blipFill rotWithShape="1">
            <a:blip r:embed="rId8">
              <a:alphaModFix/>
            </a:blip>
            <a:srcRect b="0" l="0" r="0" t="0"/>
            <a:stretch/>
          </p:blipFill>
          <p:spPr>
            <a:xfrm>
              <a:off x="7697528" y="1091741"/>
              <a:ext cx="4900982" cy="4900982"/>
            </a:xfrm>
            <a:prstGeom prst="rect">
              <a:avLst/>
            </a:prstGeom>
            <a:noFill/>
            <a:ln>
              <a:noFill/>
            </a:ln>
          </p:spPr>
        </p:pic>
        <p:pic>
          <p:nvPicPr>
            <p:cNvPr id="263" name="Google Shape;263;p5"/>
            <p:cNvPicPr preferRelativeResize="0"/>
            <p:nvPr/>
          </p:nvPicPr>
          <p:blipFill rotWithShape="1">
            <a:blip r:embed="rId9">
              <a:alphaModFix/>
            </a:blip>
            <a:srcRect b="0" l="0" r="0" t="0"/>
            <a:stretch/>
          </p:blipFill>
          <p:spPr>
            <a:xfrm>
              <a:off x="9609749" y="1809362"/>
              <a:ext cx="3188030" cy="4631181"/>
            </a:xfrm>
            <a:prstGeom prst="rect">
              <a:avLst/>
            </a:prstGeom>
            <a:noFill/>
            <a:ln>
              <a:noFill/>
            </a:ln>
            <a:effectLst>
              <a:outerShdw blurRad="279400" sx="101000" rotWithShape="0" algn="t" dir="5400000" dist="38100" sy="101000">
                <a:srgbClr val="000000">
                  <a:alpha val="40000"/>
                </a:srgbClr>
              </a:outerShdw>
            </a:effectLst>
          </p:spPr>
        </p:pic>
      </p:grpSp>
      <p:pic>
        <p:nvPicPr>
          <p:cNvPr id="264" name="Google Shape;264;p5"/>
          <p:cNvPicPr preferRelativeResize="0"/>
          <p:nvPr/>
        </p:nvPicPr>
        <p:blipFill rotWithShape="1">
          <a:blip r:embed="rId10">
            <a:alphaModFix/>
          </a:blip>
          <a:srcRect b="0" l="0" r="0" t="0"/>
          <a:stretch/>
        </p:blipFill>
        <p:spPr>
          <a:xfrm>
            <a:off x="10133902" y="3342710"/>
            <a:ext cx="1265724" cy="25379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A picture containing text, book&#10;&#10;Description automatically generated" id="270" name="Google Shape;270;p6"/>
          <p:cNvPicPr preferRelativeResize="0"/>
          <p:nvPr/>
        </p:nvPicPr>
        <p:blipFill rotWithShape="1">
          <a:blip r:embed="rId3">
            <a:alphaModFix amt="3000"/>
          </a:blip>
          <a:srcRect b="0" l="0" r="0" t="0"/>
          <a:stretch/>
        </p:blipFill>
        <p:spPr>
          <a:xfrm>
            <a:off x="-537698" y="-453168"/>
            <a:ext cx="13685520" cy="9123680"/>
          </a:xfrm>
          <a:prstGeom prst="rect">
            <a:avLst/>
          </a:prstGeom>
          <a:noFill/>
          <a:ln>
            <a:noFill/>
          </a:ln>
        </p:spPr>
      </p:pic>
      <p:sp>
        <p:nvSpPr>
          <p:cNvPr id="271" name="Google Shape;271;p6"/>
          <p:cNvSpPr/>
          <p:nvPr/>
        </p:nvSpPr>
        <p:spPr>
          <a:xfrm>
            <a:off x="0" y="782601"/>
            <a:ext cx="877529" cy="483986"/>
          </a:xfrm>
          <a:prstGeom prst="rect">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72" name="Google Shape;272;p6"/>
          <p:cNvSpPr/>
          <p:nvPr/>
        </p:nvSpPr>
        <p:spPr>
          <a:xfrm>
            <a:off x="873535" y="3439427"/>
            <a:ext cx="4495958" cy="535491"/>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173D7A"/>
              </a:buClr>
              <a:buSzPts val="1200"/>
              <a:buFont typeface="Arial"/>
              <a:buNone/>
            </a:pPr>
            <a:r>
              <a:rPr b="0" i="0" lang="en-US" sz="1200" u="none" cap="none" strike="noStrike">
                <a:solidFill>
                  <a:srgbClr val="173D7A"/>
                </a:solidFill>
                <a:latin typeface="Arial"/>
                <a:ea typeface="Arial"/>
                <a:cs typeface="Arial"/>
                <a:sym typeface="Arial"/>
              </a:rPr>
              <a:t>Khách hàng thích trải nghiệm sản phẩm công nghệ &amp; đang muốn tìm </a:t>
            </a:r>
            <a:r>
              <a:rPr b="1" i="0" lang="en-US" sz="1200" u="none" cap="none" strike="noStrike">
                <a:solidFill>
                  <a:srgbClr val="173D7A"/>
                </a:solidFill>
                <a:latin typeface="Arial"/>
                <a:ea typeface="Arial"/>
                <a:cs typeface="Arial"/>
                <a:sym typeface="Arial"/>
              </a:rPr>
              <a:t>giải pháp bảo vệ an toàn</a:t>
            </a:r>
            <a:r>
              <a:rPr b="0" i="0" lang="en-US" sz="1200" u="none" cap="none" strike="noStrike">
                <a:solidFill>
                  <a:srgbClr val="173D7A"/>
                </a:solidFill>
                <a:latin typeface="Arial"/>
                <a:ea typeface="Arial"/>
                <a:cs typeface="Arial"/>
                <a:sym typeface="Arial"/>
              </a:rPr>
              <a:t> cho các thiết bị</a:t>
            </a:r>
            <a:endParaRPr sz="1400">
              <a:solidFill>
                <a:schemeClr val="dk1"/>
              </a:solidFill>
              <a:latin typeface="Arial"/>
              <a:ea typeface="Arial"/>
              <a:cs typeface="Arial"/>
              <a:sym typeface="Arial"/>
            </a:endParaRPr>
          </a:p>
        </p:txBody>
      </p:sp>
      <p:pic>
        <p:nvPicPr>
          <p:cNvPr descr="A person standing in front of a computer&#10;&#10;Description automatically generated with low confidence" id="273" name="Google Shape;273;p6"/>
          <p:cNvPicPr preferRelativeResize="0"/>
          <p:nvPr/>
        </p:nvPicPr>
        <p:blipFill rotWithShape="1">
          <a:blip r:embed="rId4">
            <a:alphaModFix/>
          </a:blip>
          <a:srcRect b="0" l="0" r="0" t="0"/>
          <a:stretch/>
        </p:blipFill>
        <p:spPr>
          <a:xfrm>
            <a:off x="1362428" y="1300401"/>
            <a:ext cx="2999892" cy="2058903"/>
          </a:xfrm>
          <a:prstGeom prst="rect">
            <a:avLst/>
          </a:prstGeom>
          <a:noFill/>
          <a:ln>
            <a:noFill/>
          </a:ln>
        </p:spPr>
      </p:pic>
      <p:pic>
        <p:nvPicPr>
          <p:cNvPr descr="Graphical user interface, application&#10;&#10;Description automatically generated" id="274" name="Google Shape;274;p6"/>
          <p:cNvPicPr preferRelativeResize="0"/>
          <p:nvPr/>
        </p:nvPicPr>
        <p:blipFill rotWithShape="1">
          <a:blip r:embed="rId5">
            <a:alphaModFix/>
          </a:blip>
          <a:srcRect b="0" l="0" r="0" t="0"/>
          <a:stretch/>
        </p:blipFill>
        <p:spPr>
          <a:xfrm>
            <a:off x="7263268" y="708197"/>
            <a:ext cx="3566304" cy="2450917"/>
          </a:xfrm>
          <a:prstGeom prst="rect">
            <a:avLst/>
          </a:prstGeom>
          <a:noFill/>
          <a:ln>
            <a:noFill/>
          </a:ln>
        </p:spPr>
      </p:pic>
      <p:sp>
        <p:nvSpPr>
          <p:cNvPr id="275" name="Google Shape;275;p6"/>
          <p:cNvSpPr/>
          <p:nvPr/>
        </p:nvSpPr>
        <p:spPr>
          <a:xfrm>
            <a:off x="6643265" y="3410070"/>
            <a:ext cx="4983876" cy="313892"/>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173D7A"/>
              </a:buClr>
              <a:buSzPts val="1200"/>
              <a:buFont typeface="Arial"/>
              <a:buNone/>
            </a:pPr>
            <a:r>
              <a:rPr b="0" i="0" lang="en-US" sz="1200" u="none" cap="none" strike="noStrike">
                <a:solidFill>
                  <a:srgbClr val="173D7A"/>
                </a:solidFill>
                <a:latin typeface="Arial"/>
                <a:ea typeface="Arial"/>
                <a:cs typeface="Arial"/>
                <a:sym typeface="Arial"/>
              </a:rPr>
              <a:t>Khách hàng </a:t>
            </a:r>
            <a:r>
              <a:rPr lang="en-US" sz="1200">
                <a:solidFill>
                  <a:srgbClr val="173D7A"/>
                </a:solidFill>
                <a:latin typeface="Arial"/>
                <a:ea typeface="Arial"/>
                <a:cs typeface="Arial"/>
                <a:sym typeface="Arial"/>
              </a:rPr>
              <a:t>có </a:t>
            </a:r>
            <a:r>
              <a:rPr b="1" lang="en-US" sz="1200">
                <a:solidFill>
                  <a:srgbClr val="173D7A"/>
                </a:solidFill>
                <a:latin typeface="Arial"/>
                <a:ea typeface="Arial"/>
                <a:cs typeface="Arial"/>
                <a:sym typeface="Arial"/>
              </a:rPr>
              <a:t>nhu cầu</a:t>
            </a:r>
            <a:r>
              <a:rPr b="1" i="0" lang="en-US" sz="1200" u="none" cap="none" strike="noStrike">
                <a:solidFill>
                  <a:srgbClr val="173D7A"/>
                </a:solidFill>
                <a:latin typeface="Arial"/>
                <a:ea typeface="Arial"/>
                <a:cs typeface="Arial"/>
                <a:sym typeface="Arial"/>
              </a:rPr>
              <a:t> mua sắm</a:t>
            </a:r>
            <a:r>
              <a:rPr b="0" i="0" lang="en-US" sz="1200" u="none" cap="none" strike="noStrike">
                <a:solidFill>
                  <a:srgbClr val="173D7A"/>
                </a:solidFill>
                <a:latin typeface="Arial"/>
                <a:ea typeface="Arial"/>
                <a:cs typeface="Arial"/>
                <a:sym typeface="Arial"/>
              </a:rPr>
              <a:t>, </a:t>
            </a:r>
            <a:r>
              <a:rPr b="1" i="0" lang="en-US" sz="1200" u="none" cap="none" strike="noStrike">
                <a:solidFill>
                  <a:srgbClr val="173D7A"/>
                </a:solidFill>
                <a:latin typeface="Arial"/>
                <a:ea typeface="Arial"/>
                <a:cs typeface="Arial"/>
                <a:sym typeface="Arial"/>
              </a:rPr>
              <a:t>thanh toán online </a:t>
            </a:r>
            <a:r>
              <a:rPr b="0" i="0" lang="en-US" sz="1200" u="none" cap="none" strike="noStrike">
                <a:solidFill>
                  <a:srgbClr val="173D7A"/>
                </a:solidFill>
                <a:latin typeface="Arial"/>
                <a:ea typeface="Arial"/>
                <a:cs typeface="Arial"/>
                <a:sym typeface="Arial"/>
              </a:rPr>
              <a:t>(banking, ecomere,…)</a:t>
            </a:r>
            <a:endParaRPr b="0" i="0" sz="1200" u="none" cap="none" strike="noStrike">
              <a:solidFill>
                <a:srgbClr val="173D7A"/>
              </a:solidFill>
              <a:latin typeface="Arial"/>
              <a:ea typeface="Arial"/>
              <a:cs typeface="Arial"/>
              <a:sym typeface="Arial"/>
            </a:endParaRPr>
          </a:p>
        </p:txBody>
      </p:sp>
      <p:sp>
        <p:nvSpPr>
          <p:cNvPr id="276" name="Google Shape;276;p6"/>
          <p:cNvSpPr txBox="1"/>
          <p:nvPr/>
        </p:nvSpPr>
        <p:spPr>
          <a:xfrm>
            <a:off x="935492" y="691044"/>
            <a:ext cx="5827617" cy="609357"/>
          </a:xfrm>
          <a:prstGeom prst="rect">
            <a:avLst/>
          </a:prstGeom>
          <a:noFill/>
          <a:ln>
            <a:noFill/>
          </a:ln>
          <a:effectLst>
            <a:outerShdw blurRad="50800" sx="99000" rotWithShape="0" algn="t" dir="5400000" dist="38100" sy="99000">
              <a:srgbClr val="000000">
                <a:alpha val="40000"/>
              </a:srgbClr>
            </a:outerShdw>
          </a:effectLst>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173D7A"/>
              </a:buClr>
              <a:buSzPts val="3200"/>
              <a:buFont typeface="Roboto Condensed"/>
              <a:buNone/>
            </a:pPr>
            <a:r>
              <a:rPr b="1" i="0" lang="en-US" sz="2800" u="none" cap="none" strike="noStrike">
                <a:solidFill>
                  <a:srgbClr val="173D7A"/>
                </a:solidFill>
                <a:latin typeface="Montserrat Black"/>
                <a:ea typeface="Montserrat Black"/>
                <a:cs typeface="Montserrat Black"/>
                <a:sym typeface="Montserrat Black"/>
              </a:rPr>
              <a:t>ĐỐI TƯỢNG </a:t>
            </a:r>
            <a:r>
              <a:rPr b="1" i="0" lang="en-US" sz="2800" u="none" cap="none" strike="noStrike">
                <a:solidFill>
                  <a:srgbClr val="F37021"/>
                </a:solidFill>
                <a:latin typeface="Montserrat Black"/>
                <a:ea typeface="Montserrat Black"/>
                <a:cs typeface="Montserrat Black"/>
                <a:sym typeface="Montserrat Black"/>
              </a:rPr>
              <a:t>KHÁCH HÀNG</a:t>
            </a:r>
            <a:endParaRPr b="1" i="0" sz="2800" u="none" cap="none" strike="noStrike">
              <a:solidFill>
                <a:srgbClr val="F37021"/>
              </a:solidFill>
              <a:latin typeface="Montserrat Black"/>
              <a:ea typeface="Montserrat Black"/>
              <a:cs typeface="Montserrat Black"/>
              <a:sym typeface="Montserrat Black"/>
            </a:endParaRPr>
          </a:p>
        </p:txBody>
      </p:sp>
      <p:pic>
        <p:nvPicPr>
          <p:cNvPr id="277" name="Google Shape;277;p6"/>
          <p:cNvPicPr preferRelativeResize="0"/>
          <p:nvPr/>
        </p:nvPicPr>
        <p:blipFill rotWithShape="1">
          <a:blip r:embed="rId6">
            <a:alphaModFix/>
          </a:blip>
          <a:srcRect b="0" l="0" r="0" t="0"/>
          <a:stretch/>
        </p:blipFill>
        <p:spPr>
          <a:xfrm>
            <a:off x="1362428" y="4108672"/>
            <a:ext cx="3358294" cy="2131130"/>
          </a:xfrm>
          <a:prstGeom prst="rect">
            <a:avLst/>
          </a:prstGeom>
          <a:noFill/>
          <a:ln>
            <a:noFill/>
          </a:ln>
        </p:spPr>
      </p:pic>
      <p:sp>
        <p:nvSpPr>
          <p:cNvPr id="278" name="Google Shape;278;p6"/>
          <p:cNvSpPr/>
          <p:nvPr/>
        </p:nvSpPr>
        <p:spPr>
          <a:xfrm>
            <a:off x="759928" y="6239802"/>
            <a:ext cx="4723171" cy="313892"/>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173D7A"/>
              </a:buClr>
              <a:buSzPts val="1200"/>
              <a:buFont typeface="Arial"/>
              <a:buNone/>
            </a:pPr>
            <a:r>
              <a:rPr b="0" i="0" lang="en-US" sz="1200" u="none" cap="none" strike="noStrike">
                <a:solidFill>
                  <a:srgbClr val="173D7A"/>
                </a:solidFill>
                <a:latin typeface="Arial"/>
                <a:ea typeface="Arial"/>
                <a:cs typeface="Arial"/>
                <a:sym typeface="Arial"/>
              </a:rPr>
              <a:t>Khách hàng </a:t>
            </a:r>
            <a:r>
              <a:rPr lang="en-US" sz="1200">
                <a:solidFill>
                  <a:srgbClr val="173D7A"/>
                </a:solidFill>
                <a:latin typeface="Arial"/>
                <a:ea typeface="Arial"/>
                <a:cs typeface="Arial"/>
                <a:sym typeface="Arial"/>
              </a:rPr>
              <a:t>có nhu cầu </a:t>
            </a:r>
            <a:r>
              <a:rPr b="1" lang="en-US" sz="1200">
                <a:solidFill>
                  <a:srgbClr val="173D7A"/>
                </a:solidFill>
                <a:latin typeface="Arial"/>
                <a:ea typeface="Arial"/>
                <a:cs typeface="Arial"/>
                <a:sym typeface="Arial"/>
              </a:rPr>
              <a:t>quản lý thiết bị</a:t>
            </a:r>
            <a:r>
              <a:rPr lang="en-US" sz="1200">
                <a:solidFill>
                  <a:srgbClr val="173D7A"/>
                </a:solidFill>
                <a:latin typeface="Arial"/>
                <a:ea typeface="Arial"/>
                <a:cs typeface="Arial"/>
                <a:sym typeface="Arial"/>
              </a:rPr>
              <a:t> sử dụng Internet trong gia đình</a:t>
            </a:r>
            <a:endParaRPr b="0" i="0" sz="1200" u="none" cap="none" strike="noStrike">
              <a:solidFill>
                <a:srgbClr val="173D7A"/>
              </a:solidFill>
              <a:latin typeface="Arial"/>
              <a:ea typeface="Arial"/>
              <a:cs typeface="Arial"/>
              <a:sym typeface="Arial"/>
            </a:endParaRPr>
          </a:p>
        </p:txBody>
      </p:sp>
      <p:pic>
        <p:nvPicPr>
          <p:cNvPr id="279" name="Google Shape;279;p6"/>
          <p:cNvPicPr preferRelativeResize="0"/>
          <p:nvPr/>
        </p:nvPicPr>
        <p:blipFill rotWithShape="1">
          <a:blip r:embed="rId7">
            <a:alphaModFix/>
          </a:blip>
          <a:srcRect b="0" l="0" r="0" t="0"/>
          <a:stretch/>
        </p:blipFill>
        <p:spPr>
          <a:xfrm>
            <a:off x="7415691" y="3849440"/>
            <a:ext cx="3261457" cy="2075139"/>
          </a:xfrm>
          <a:prstGeom prst="rect">
            <a:avLst/>
          </a:prstGeom>
          <a:noFill/>
          <a:ln>
            <a:noFill/>
          </a:ln>
        </p:spPr>
      </p:pic>
      <p:sp>
        <p:nvSpPr>
          <p:cNvPr id="280" name="Google Shape;280;p6"/>
          <p:cNvSpPr/>
          <p:nvPr/>
        </p:nvSpPr>
        <p:spPr>
          <a:xfrm>
            <a:off x="6562183" y="5972056"/>
            <a:ext cx="5506555" cy="535491"/>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173D7A"/>
              </a:buClr>
              <a:buSzPts val="1200"/>
              <a:buFont typeface="Arial"/>
              <a:buNone/>
            </a:pPr>
            <a:r>
              <a:rPr b="0" i="0" lang="en-US" sz="1200" u="none" cap="none" strike="noStrike">
                <a:solidFill>
                  <a:srgbClr val="173D7A"/>
                </a:solidFill>
                <a:latin typeface="Arial"/>
                <a:ea typeface="Arial"/>
                <a:cs typeface="Arial"/>
                <a:sym typeface="Arial"/>
              </a:rPr>
              <a:t>Quản lý, kiểm soát </a:t>
            </a:r>
            <a:r>
              <a:rPr b="1" i="0" lang="en-US" sz="1200" u="none" cap="none" strike="noStrike">
                <a:solidFill>
                  <a:srgbClr val="173D7A"/>
                </a:solidFill>
                <a:latin typeface="Arial"/>
                <a:ea typeface="Arial"/>
                <a:cs typeface="Arial"/>
                <a:sym typeface="Arial"/>
              </a:rPr>
              <a:t>nội dung, </a:t>
            </a:r>
            <a:endParaRPr b="1" sz="1200">
              <a:solidFill>
                <a:schemeClr val="dk1"/>
              </a:solidFill>
              <a:latin typeface="Arial"/>
              <a:ea typeface="Arial"/>
              <a:cs typeface="Arial"/>
              <a:sym typeface="Arial"/>
            </a:endParaRPr>
          </a:p>
          <a:p>
            <a:pPr indent="0" lvl="0" marL="0" marR="0" rtl="0" algn="ctr">
              <a:lnSpc>
                <a:spcPct val="120000"/>
              </a:lnSpc>
              <a:spcBef>
                <a:spcPts val="0"/>
              </a:spcBef>
              <a:spcAft>
                <a:spcPts val="0"/>
              </a:spcAft>
              <a:buClr>
                <a:srgbClr val="173D7A"/>
              </a:buClr>
              <a:buSzPts val="1200"/>
              <a:buFont typeface="Arial"/>
              <a:buNone/>
            </a:pPr>
            <a:r>
              <a:rPr b="1" i="0" lang="en-US" sz="1200" u="none" cap="none" strike="noStrike">
                <a:solidFill>
                  <a:srgbClr val="173D7A"/>
                </a:solidFill>
                <a:latin typeface="Arial"/>
                <a:ea typeface="Arial"/>
                <a:cs typeface="Arial"/>
                <a:sym typeface="Arial"/>
              </a:rPr>
              <a:t>thời gian truy cập</a:t>
            </a:r>
            <a:r>
              <a:rPr b="0" i="0" lang="en-US" sz="1200" u="none" cap="none" strike="noStrike">
                <a:solidFill>
                  <a:srgbClr val="173D7A"/>
                </a:solidFill>
                <a:latin typeface="Arial"/>
                <a:ea typeface="Arial"/>
                <a:cs typeface="Arial"/>
                <a:sym typeface="Arial"/>
              </a:rPr>
              <a:t> của con cái</a:t>
            </a:r>
            <a:endParaRPr sz="1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A picture containing text, book&#10;&#10;Description automatically generated" id="285" name="Google Shape;285;p7"/>
          <p:cNvPicPr preferRelativeResize="0"/>
          <p:nvPr/>
        </p:nvPicPr>
        <p:blipFill rotWithShape="1">
          <a:blip r:embed="rId3">
            <a:alphaModFix amt="3000"/>
          </a:blip>
          <a:srcRect b="0" l="0" r="0" t="0"/>
          <a:stretch/>
        </p:blipFill>
        <p:spPr>
          <a:xfrm>
            <a:off x="-547772" y="-875791"/>
            <a:ext cx="13685520" cy="9123680"/>
          </a:xfrm>
          <a:prstGeom prst="rect">
            <a:avLst/>
          </a:prstGeom>
          <a:noFill/>
          <a:ln>
            <a:noFill/>
          </a:ln>
        </p:spPr>
      </p:pic>
      <p:pic>
        <p:nvPicPr>
          <p:cNvPr id="286" name="Google Shape;286;p7"/>
          <p:cNvPicPr preferRelativeResize="0"/>
          <p:nvPr/>
        </p:nvPicPr>
        <p:blipFill rotWithShape="1">
          <a:blip r:embed="rId4">
            <a:alphaModFix/>
          </a:blip>
          <a:srcRect b="0" l="0" r="0" t="0"/>
          <a:stretch/>
        </p:blipFill>
        <p:spPr>
          <a:xfrm>
            <a:off x="4912348" y="1764754"/>
            <a:ext cx="1846076" cy="3800139"/>
          </a:xfrm>
          <a:prstGeom prst="rect">
            <a:avLst/>
          </a:prstGeom>
          <a:noFill/>
          <a:ln>
            <a:noFill/>
          </a:ln>
        </p:spPr>
      </p:pic>
      <p:grpSp>
        <p:nvGrpSpPr>
          <p:cNvPr id="287" name="Google Shape;287;p7"/>
          <p:cNvGrpSpPr/>
          <p:nvPr/>
        </p:nvGrpSpPr>
        <p:grpSpPr>
          <a:xfrm>
            <a:off x="1058013" y="1700228"/>
            <a:ext cx="2027396" cy="3971643"/>
            <a:chOff x="956624" y="1556435"/>
            <a:chExt cx="1933097" cy="3786912"/>
          </a:xfrm>
        </p:grpSpPr>
        <p:pic>
          <p:nvPicPr>
            <p:cNvPr id="288" name="Google Shape;288;p7"/>
            <p:cNvPicPr preferRelativeResize="0"/>
            <p:nvPr/>
          </p:nvPicPr>
          <p:blipFill rotWithShape="1">
            <a:blip r:embed="rId5">
              <a:alphaModFix/>
            </a:blip>
            <a:srcRect b="0" l="0" r="0" t="0"/>
            <a:stretch/>
          </p:blipFill>
          <p:spPr>
            <a:xfrm>
              <a:off x="1050335" y="1634725"/>
              <a:ext cx="1745673" cy="3609810"/>
            </a:xfrm>
            <a:prstGeom prst="rect">
              <a:avLst/>
            </a:prstGeom>
            <a:noFill/>
            <a:ln>
              <a:noFill/>
            </a:ln>
          </p:spPr>
        </p:pic>
        <p:pic>
          <p:nvPicPr>
            <p:cNvPr id="289" name="Google Shape;289;p7"/>
            <p:cNvPicPr preferRelativeResize="0"/>
            <p:nvPr/>
          </p:nvPicPr>
          <p:blipFill rotWithShape="1">
            <a:blip r:embed="rId6">
              <a:alphaModFix/>
            </a:blip>
            <a:srcRect b="0" l="0" r="0" t="0"/>
            <a:stretch/>
          </p:blipFill>
          <p:spPr>
            <a:xfrm>
              <a:off x="956624" y="1556435"/>
              <a:ext cx="1933097" cy="3786912"/>
            </a:xfrm>
            <a:prstGeom prst="rect">
              <a:avLst/>
            </a:prstGeom>
            <a:noFill/>
            <a:ln>
              <a:noFill/>
            </a:ln>
          </p:spPr>
        </p:pic>
      </p:grpSp>
      <p:sp>
        <p:nvSpPr>
          <p:cNvPr id="290" name="Google Shape;290;p7"/>
          <p:cNvSpPr txBox="1"/>
          <p:nvPr>
            <p:ph type="title"/>
          </p:nvPr>
        </p:nvSpPr>
        <p:spPr>
          <a:xfrm>
            <a:off x="838200" y="233172"/>
            <a:ext cx="10515600" cy="7268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2800"/>
              <a:buFont typeface="Montserrat Black"/>
              <a:buNone/>
            </a:pPr>
            <a:r>
              <a:rPr b="1" lang="en-US" sz="2800">
                <a:solidFill>
                  <a:srgbClr val="002060"/>
                </a:solidFill>
                <a:latin typeface="Montserrat Black"/>
                <a:ea typeface="Montserrat Black"/>
                <a:cs typeface="Montserrat Black"/>
                <a:sym typeface="Montserrat Black"/>
              </a:rPr>
              <a:t>HƯỚNG DẪN ĐĂNG KÝ </a:t>
            </a:r>
            <a:r>
              <a:rPr b="1" lang="en-US" sz="2800">
                <a:solidFill>
                  <a:srgbClr val="F37021"/>
                </a:solidFill>
                <a:latin typeface="Montserrat Black"/>
                <a:ea typeface="Montserrat Black"/>
                <a:cs typeface="Montserrat Black"/>
                <a:sym typeface="Montserrat Black"/>
              </a:rPr>
              <a:t>F-safe</a:t>
            </a:r>
            <a:r>
              <a:rPr b="1" lang="en-US" sz="2800">
                <a:solidFill>
                  <a:srgbClr val="002060"/>
                </a:solidFill>
                <a:latin typeface="Montserrat Black"/>
                <a:ea typeface="Montserrat Black"/>
                <a:cs typeface="Montserrat Black"/>
                <a:sym typeface="Montserrat Black"/>
              </a:rPr>
              <a:t> TRÊN Hi FPT</a:t>
            </a:r>
            <a:endParaRPr/>
          </a:p>
        </p:txBody>
      </p:sp>
      <p:sp>
        <p:nvSpPr>
          <p:cNvPr id="291" name="Google Shape;291;p7"/>
          <p:cNvSpPr txBox="1"/>
          <p:nvPr/>
        </p:nvSpPr>
        <p:spPr>
          <a:xfrm>
            <a:off x="660159" y="5776144"/>
            <a:ext cx="2823099" cy="65248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1400">
                <a:solidFill>
                  <a:srgbClr val="002060"/>
                </a:solidFill>
                <a:latin typeface="Arial"/>
                <a:ea typeface="Arial"/>
                <a:cs typeface="Arial"/>
                <a:sym typeface="Arial"/>
              </a:rPr>
              <a:t>Khách hàng click vào icon </a:t>
            </a:r>
            <a:endParaRPr/>
          </a:p>
          <a:p>
            <a:pPr indent="0" lvl="0" marL="0" marR="0" rtl="0" algn="ctr">
              <a:lnSpc>
                <a:spcPct val="130000"/>
              </a:lnSpc>
              <a:spcBef>
                <a:spcPts val="0"/>
              </a:spcBef>
              <a:spcAft>
                <a:spcPts val="0"/>
              </a:spcAft>
              <a:buNone/>
            </a:pPr>
            <a:r>
              <a:rPr b="1" lang="en-US" sz="1400">
                <a:solidFill>
                  <a:srgbClr val="002060"/>
                </a:solidFill>
                <a:latin typeface="Arial"/>
                <a:ea typeface="Arial"/>
                <a:cs typeface="Arial"/>
                <a:sym typeface="Arial"/>
              </a:rPr>
              <a:t>F-safe</a:t>
            </a:r>
            <a:r>
              <a:rPr lang="en-US" sz="1400">
                <a:solidFill>
                  <a:srgbClr val="002060"/>
                </a:solidFill>
                <a:latin typeface="Arial"/>
                <a:ea typeface="Arial"/>
                <a:cs typeface="Arial"/>
                <a:sym typeface="Arial"/>
              </a:rPr>
              <a:t> ở màn hình chính Hi FPT</a:t>
            </a:r>
            <a:endParaRPr/>
          </a:p>
        </p:txBody>
      </p:sp>
      <p:sp>
        <p:nvSpPr>
          <p:cNvPr id="292" name="Google Shape;292;p7"/>
          <p:cNvSpPr/>
          <p:nvPr/>
        </p:nvSpPr>
        <p:spPr>
          <a:xfrm>
            <a:off x="2083235" y="4244280"/>
            <a:ext cx="443834" cy="450935"/>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93" name="Google Shape;293;p7"/>
          <p:cNvSpPr txBox="1"/>
          <p:nvPr/>
        </p:nvSpPr>
        <p:spPr>
          <a:xfrm>
            <a:off x="4196720" y="5840777"/>
            <a:ext cx="31539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Tại màn hình “Intro F-safe”, khách hàng click vào “Đăng ký ngay”</a:t>
            </a:r>
            <a:endParaRPr/>
          </a:p>
        </p:txBody>
      </p:sp>
      <p:sp>
        <p:nvSpPr>
          <p:cNvPr id="294" name="Google Shape;294;p7"/>
          <p:cNvSpPr txBox="1"/>
          <p:nvPr/>
        </p:nvSpPr>
        <p:spPr>
          <a:xfrm>
            <a:off x="8199130" y="5840777"/>
            <a:ext cx="312070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Khách hàng đăng ký và thanh toán F-safe theo số HĐ đã chọn</a:t>
            </a:r>
            <a:endParaRPr sz="1400">
              <a:solidFill>
                <a:srgbClr val="002060"/>
              </a:solidFill>
              <a:latin typeface="Arial"/>
              <a:ea typeface="Arial"/>
              <a:cs typeface="Arial"/>
              <a:sym typeface="Arial"/>
            </a:endParaRPr>
          </a:p>
        </p:txBody>
      </p:sp>
      <p:sp>
        <p:nvSpPr>
          <p:cNvPr id="295" name="Google Shape;295;p7"/>
          <p:cNvSpPr/>
          <p:nvPr/>
        </p:nvSpPr>
        <p:spPr>
          <a:xfrm>
            <a:off x="7388723" y="3475623"/>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296" name="Google Shape;296;p7"/>
          <p:cNvPicPr preferRelativeResize="0"/>
          <p:nvPr/>
        </p:nvPicPr>
        <p:blipFill rotWithShape="1">
          <a:blip r:embed="rId6">
            <a:alphaModFix/>
          </a:blip>
          <a:srcRect b="0" l="0" r="0" t="0"/>
          <a:stretch/>
        </p:blipFill>
        <p:spPr>
          <a:xfrm>
            <a:off x="4821688" y="1679003"/>
            <a:ext cx="2027396" cy="3971643"/>
          </a:xfrm>
          <a:prstGeom prst="rect">
            <a:avLst/>
          </a:prstGeom>
          <a:noFill/>
          <a:ln>
            <a:noFill/>
          </a:ln>
        </p:spPr>
      </p:pic>
      <p:sp>
        <p:nvSpPr>
          <p:cNvPr id="297" name="Google Shape;297;p7"/>
          <p:cNvSpPr txBox="1"/>
          <p:nvPr/>
        </p:nvSpPr>
        <p:spPr>
          <a:xfrm>
            <a:off x="605531" y="871397"/>
            <a:ext cx="10980938" cy="61747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400">
                <a:solidFill>
                  <a:srgbClr val="002060"/>
                </a:solidFill>
                <a:latin typeface="Arial"/>
                <a:ea typeface="Arial"/>
                <a:cs typeface="Arial"/>
                <a:sym typeface="Arial"/>
              </a:rPr>
              <a:t>Khách hàng có thể tự đăng ký sử dụng, trải nghiệm F-safe trên Hi FPT một cách tự động, linh hoạt, thao tác dễ dàng. Sau khi đăng ký trên Hi FPT, khách hàng cần reset modem tại nhà của mình để quá trình Active F-safe diễn ra.</a:t>
            </a:r>
            <a:endParaRPr/>
          </a:p>
        </p:txBody>
      </p:sp>
      <p:grpSp>
        <p:nvGrpSpPr>
          <p:cNvPr id="298" name="Google Shape;298;p7"/>
          <p:cNvGrpSpPr/>
          <p:nvPr/>
        </p:nvGrpSpPr>
        <p:grpSpPr>
          <a:xfrm>
            <a:off x="8745784" y="1784405"/>
            <a:ext cx="2027396" cy="3971643"/>
            <a:chOff x="8745784" y="1784405"/>
            <a:chExt cx="2027396" cy="3971643"/>
          </a:xfrm>
        </p:grpSpPr>
        <p:pic>
          <p:nvPicPr>
            <p:cNvPr id="299" name="Google Shape;299;p7"/>
            <p:cNvPicPr preferRelativeResize="0"/>
            <p:nvPr/>
          </p:nvPicPr>
          <p:blipFill rotWithShape="1">
            <a:blip r:embed="rId7">
              <a:alphaModFix/>
            </a:blip>
            <a:srcRect b="0" l="0" r="0" t="0"/>
            <a:stretch/>
          </p:blipFill>
          <p:spPr>
            <a:xfrm>
              <a:off x="8837677" y="1845425"/>
              <a:ext cx="1843609" cy="3809820"/>
            </a:xfrm>
            <a:prstGeom prst="rect">
              <a:avLst/>
            </a:prstGeom>
            <a:noFill/>
            <a:ln>
              <a:noFill/>
            </a:ln>
          </p:spPr>
        </p:pic>
        <p:pic>
          <p:nvPicPr>
            <p:cNvPr id="300" name="Google Shape;300;p7"/>
            <p:cNvPicPr preferRelativeResize="0"/>
            <p:nvPr/>
          </p:nvPicPr>
          <p:blipFill rotWithShape="1">
            <a:blip r:embed="rId6">
              <a:alphaModFix/>
            </a:blip>
            <a:srcRect b="0" l="0" r="0" t="0"/>
            <a:stretch/>
          </p:blipFill>
          <p:spPr>
            <a:xfrm>
              <a:off x="8745784" y="1784405"/>
              <a:ext cx="2027396" cy="3971643"/>
            </a:xfrm>
            <a:prstGeom prst="rect">
              <a:avLst/>
            </a:prstGeom>
            <a:noFill/>
            <a:ln>
              <a:noFill/>
            </a:ln>
          </p:spPr>
        </p:pic>
      </p:grpSp>
      <p:sp>
        <p:nvSpPr>
          <p:cNvPr id="301" name="Google Shape;301;p7"/>
          <p:cNvSpPr/>
          <p:nvPr/>
        </p:nvSpPr>
        <p:spPr>
          <a:xfrm>
            <a:off x="3544837" y="3486085"/>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8"/>
          <p:cNvPicPr preferRelativeResize="0"/>
          <p:nvPr/>
        </p:nvPicPr>
        <p:blipFill rotWithShape="1">
          <a:blip r:embed="rId3">
            <a:alphaModFix/>
          </a:blip>
          <a:srcRect b="0" l="0" r="0" t="0"/>
          <a:stretch/>
        </p:blipFill>
        <p:spPr>
          <a:xfrm>
            <a:off x="4981472" y="1769224"/>
            <a:ext cx="1868249" cy="3785893"/>
          </a:xfrm>
          <a:prstGeom prst="rect">
            <a:avLst/>
          </a:prstGeom>
          <a:noFill/>
          <a:ln>
            <a:noFill/>
          </a:ln>
        </p:spPr>
      </p:pic>
      <p:pic>
        <p:nvPicPr>
          <p:cNvPr descr="A picture containing text, book&#10;&#10;Description automatically generated" id="307" name="Google Shape;307;p8"/>
          <p:cNvPicPr preferRelativeResize="0"/>
          <p:nvPr/>
        </p:nvPicPr>
        <p:blipFill rotWithShape="1">
          <a:blip r:embed="rId4">
            <a:alphaModFix amt="3000"/>
          </a:blip>
          <a:srcRect b="0" l="0" r="0" t="0"/>
          <a:stretch/>
        </p:blipFill>
        <p:spPr>
          <a:xfrm>
            <a:off x="-555392" y="-753254"/>
            <a:ext cx="13685520" cy="9123680"/>
          </a:xfrm>
          <a:prstGeom prst="rect">
            <a:avLst/>
          </a:prstGeom>
          <a:noFill/>
          <a:ln>
            <a:noFill/>
          </a:ln>
        </p:spPr>
      </p:pic>
      <p:pic>
        <p:nvPicPr>
          <p:cNvPr id="308" name="Google Shape;308;p8"/>
          <p:cNvPicPr preferRelativeResize="0"/>
          <p:nvPr/>
        </p:nvPicPr>
        <p:blipFill rotWithShape="1">
          <a:blip r:embed="rId5">
            <a:alphaModFix/>
          </a:blip>
          <a:srcRect b="0" l="0" r="0" t="0"/>
          <a:stretch/>
        </p:blipFill>
        <p:spPr>
          <a:xfrm>
            <a:off x="4883022" y="1676350"/>
            <a:ext cx="2027396" cy="3971643"/>
          </a:xfrm>
          <a:prstGeom prst="rect">
            <a:avLst/>
          </a:prstGeom>
          <a:noFill/>
          <a:ln>
            <a:noFill/>
          </a:ln>
        </p:spPr>
      </p:pic>
      <p:sp>
        <p:nvSpPr>
          <p:cNvPr id="309" name="Google Shape;309;p8"/>
          <p:cNvSpPr txBox="1"/>
          <p:nvPr/>
        </p:nvSpPr>
        <p:spPr>
          <a:xfrm>
            <a:off x="623090" y="5826942"/>
            <a:ext cx="28852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Khách hàng click vào icon F-safe trên màn hình chính Hi FPT</a:t>
            </a:r>
            <a:endParaRPr/>
          </a:p>
        </p:txBody>
      </p:sp>
      <p:sp>
        <p:nvSpPr>
          <p:cNvPr id="310" name="Google Shape;310;p8"/>
          <p:cNvSpPr txBox="1"/>
          <p:nvPr/>
        </p:nvSpPr>
        <p:spPr>
          <a:xfrm>
            <a:off x="4342206" y="5850356"/>
            <a:ext cx="28230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Ở màn hình Intro F-safe, click vào mục “Sử dụng F-safe”</a:t>
            </a:r>
            <a:endParaRPr/>
          </a:p>
        </p:txBody>
      </p:sp>
      <p:sp>
        <p:nvSpPr>
          <p:cNvPr id="311" name="Google Shape;311;p8"/>
          <p:cNvSpPr txBox="1"/>
          <p:nvPr/>
        </p:nvSpPr>
        <p:spPr>
          <a:xfrm>
            <a:off x="8084144" y="5850356"/>
            <a:ext cx="3350676"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2060"/>
                </a:solidFill>
                <a:latin typeface="Arial"/>
                <a:ea typeface="Arial"/>
                <a:cs typeface="Arial"/>
                <a:sym typeface="Arial"/>
              </a:rPr>
              <a:t>Ở màn hình “Quản lý modem”, biểu tượng F-safe sáng là dấu hiệu bạn đã active F-safe.</a:t>
            </a:r>
            <a:endParaRPr/>
          </a:p>
        </p:txBody>
      </p:sp>
      <p:sp>
        <p:nvSpPr>
          <p:cNvPr id="312" name="Google Shape;312;p8"/>
          <p:cNvSpPr/>
          <p:nvPr/>
        </p:nvSpPr>
        <p:spPr>
          <a:xfrm>
            <a:off x="9759656" y="3860670"/>
            <a:ext cx="566504" cy="575568"/>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13" name="Google Shape;313;p8"/>
          <p:cNvSpPr txBox="1"/>
          <p:nvPr/>
        </p:nvSpPr>
        <p:spPr>
          <a:xfrm>
            <a:off x="610886" y="901764"/>
            <a:ext cx="109702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2060"/>
                </a:solidFill>
                <a:latin typeface="Arial"/>
                <a:ea typeface="Arial"/>
                <a:cs typeface="Arial"/>
                <a:sym typeface="Arial"/>
              </a:rPr>
              <a:t>Khách hàng có thể truy cập sử dụng F-safe dễ dàng bất cứ lúc nào, bất cứ đâu thông qua ứng dụng Hi FPT.</a:t>
            </a:r>
            <a:endParaRPr/>
          </a:p>
        </p:txBody>
      </p:sp>
      <p:sp>
        <p:nvSpPr>
          <p:cNvPr id="314" name="Google Shape;314;p8"/>
          <p:cNvSpPr txBox="1"/>
          <p:nvPr/>
        </p:nvSpPr>
        <p:spPr>
          <a:xfrm>
            <a:off x="838200" y="233172"/>
            <a:ext cx="10515600" cy="72682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800"/>
              <a:buFont typeface="Montserrat Black"/>
              <a:buNone/>
            </a:pPr>
            <a:r>
              <a:rPr b="1" lang="en-US" sz="2800">
                <a:solidFill>
                  <a:srgbClr val="002060"/>
                </a:solidFill>
                <a:latin typeface="Montserrat Black"/>
                <a:ea typeface="Montserrat Black"/>
                <a:cs typeface="Montserrat Black"/>
                <a:sym typeface="Montserrat Black"/>
              </a:rPr>
              <a:t>HƯỚNG DẪN CÁCH VÀO </a:t>
            </a:r>
            <a:r>
              <a:rPr b="1" lang="en-US" sz="2800">
                <a:solidFill>
                  <a:srgbClr val="F37021"/>
                </a:solidFill>
                <a:latin typeface="Montserrat Black"/>
                <a:ea typeface="Montserrat Black"/>
                <a:cs typeface="Montserrat Black"/>
                <a:sym typeface="Montserrat Black"/>
              </a:rPr>
              <a:t>f-safe</a:t>
            </a:r>
            <a:r>
              <a:rPr b="1" lang="en-US" sz="2800">
                <a:solidFill>
                  <a:srgbClr val="002060"/>
                </a:solidFill>
                <a:latin typeface="Montserrat Black"/>
                <a:ea typeface="Montserrat Black"/>
                <a:cs typeface="Montserrat Black"/>
                <a:sym typeface="Montserrat Black"/>
              </a:rPr>
              <a:t> (Cách 1)</a:t>
            </a:r>
            <a:endParaRPr/>
          </a:p>
        </p:txBody>
      </p:sp>
      <p:grpSp>
        <p:nvGrpSpPr>
          <p:cNvPr id="315" name="Google Shape;315;p8"/>
          <p:cNvGrpSpPr/>
          <p:nvPr/>
        </p:nvGrpSpPr>
        <p:grpSpPr>
          <a:xfrm>
            <a:off x="1058013" y="1700228"/>
            <a:ext cx="2027396" cy="3971643"/>
            <a:chOff x="1058013" y="1700228"/>
            <a:chExt cx="2027396" cy="3971643"/>
          </a:xfrm>
        </p:grpSpPr>
        <p:pic>
          <p:nvPicPr>
            <p:cNvPr id="316" name="Google Shape;316;p8"/>
            <p:cNvPicPr preferRelativeResize="0"/>
            <p:nvPr/>
          </p:nvPicPr>
          <p:blipFill rotWithShape="1">
            <a:blip r:embed="rId6">
              <a:alphaModFix/>
            </a:blip>
            <a:srcRect b="0" l="0" r="0" t="0"/>
            <a:stretch/>
          </p:blipFill>
          <p:spPr>
            <a:xfrm>
              <a:off x="1147156" y="1784145"/>
              <a:ext cx="1837113" cy="3802008"/>
            </a:xfrm>
            <a:prstGeom prst="rect">
              <a:avLst/>
            </a:prstGeom>
            <a:noFill/>
            <a:ln>
              <a:noFill/>
            </a:ln>
          </p:spPr>
        </p:pic>
        <p:pic>
          <p:nvPicPr>
            <p:cNvPr id="317" name="Google Shape;317;p8"/>
            <p:cNvPicPr preferRelativeResize="0"/>
            <p:nvPr/>
          </p:nvPicPr>
          <p:blipFill rotWithShape="1">
            <a:blip r:embed="rId5">
              <a:alphaModFix/>
            </a:blip>
            <a:srcRect b="0" l="0" r="0" t="0"/>
            <a:stretch/>
          </p:blipFill>
          <p:spPr>
            <a:xfrm>
              <a:off x="1058013" y="1700228"/>
              <a:ext cx="2027396" cy="3971643"/>
            </a:xfrm>
            <a:prstGeom prst="rect">
              <a:avLst/>
            </a:prstGeom>
            <a:noFill/>
            <a:ln>
              <a:noFill/>
            </a:ln>
          </p:spPr>
        </p:pic>
      </p:grpSp>
      <p:sp>
        <p:nvSpPr>
          <p:cNvPr id="318" name="Google Shape;318;p8"/>
          <p:cNvSpPr/>
          <p:nvPr/>
        </p:nvSpPr>
        <p:spPr>
          <a:xfrm>
            <a:off x="2090650" y="4272223"/>
            <a:ext cx="444732" cy="451848"/>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319" name="Google Shape;319;p8"/>
          <p:cNvGrpSpPr/>
          <p:nvPr/>
        </p:nvGrpSpPr>
        <p:grpSpPr>
          <a:xfrm>
            <a:off x="8745784" y="1784405"/>
            <a:ext cx="2027396" cy="3971643"/>
            <a:chOff x="8745784" y="1784405"/>
            <a:chExt cx="2027396" cy="3971643"/>
          </a:xfrm>
        </p:grpSpPr>
        <p:pic>
          <p:nvPicPr>
            <p:cNvPr id="320" name="Google Shape;320;p8"/>
            <p:cNvPicPr preferRelativeResize="0"/>
            <p:nvPr/>
          </p:nvPicPr>
          <p:blipFill rotWithShape="1">
            <a:blip r:embed="rId7">
              <a:alphaModFix/>
            </a:blip>
            <a:srcRect b="0" l="0" r="0" t="0"/>
            <a:stretch/>
          </p:blipFill>
          <p:spPr>
            <a:xfrm>
              <a:off x="8824754" y="1880110"/>
              <a:ext cx="1869803" cy="3754802"/>
            </a:xfrm>
            <a:prstGeom prst="rect">
              <a:avLst/>
            </a:prstGeom>
            <a:noFill/>
            <a:ln>
              <a:noFill/>
            </a:ln>
          </p:spPr>
        </p:pic>
        <p:pic>
          <p:nvPicPr>
            <p:cNvPr id="321" name="Google Shape;321;p8"/>
            <p:cNvPicPr preferRelativeResize="0"/>
            <p:nvPr/>
          </p:nvPicPr>
          <p:blipFill rotWithShape="1">
            <a:blip r:embed="rId5">
              <a:alphaModFix/>
            </a:blip>
            <a:srcRect b="0" l="0" r="0" t="0"/>
            <a:stretch/>
          </p:blipFill>
          <p:spPr>
            <a:xfrm>
              <a:off x="8745784" y="1784405"/>
              <a:ext cx="2027396" cy="3971643"/>
            </a:xfrm>
            <a:prstGeom prst="rect">
              <a:avLst/>
            </a:prstGeom>
            <a:noFill/>
            <a:ln>
              <a:noFill/>
            </a:ln>
          </p:spPr>
        </p:pic>
      </p:grpSp>
      <p:sp>
        <p:nvSpPr>
          <p:cNvPr id="322" name="Google Shape;322;p8"/>
          <p:cNvSpPr/>
          <p:nvPr/>
        </p:nvSpPr>
        <p:spPr>
          <a:xfrm>
            <a:off x="7388723" y="3475623"/>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23" name="Google Shape;323;p8"/>
          <p:cNvSpPr/>
          <p:nvPr/>
        </p:nvSpPr>
        <p:spPr>
          <a:xfrm>
            <a:off x="3544837" y="3486085"/>
            <a:ext cx="748843" cy="378405"/>
          </a:xfrm>
          <a:prstGeom prst="rightArrow">
            <a:avLst>
              <a:gd fmla="val 50000" name="adj1"/>
              <a:gd fmla="val 50000" name="adj2"/>
            </a:avLst>
          </a:prstGeom>
          <a:solidFill>
            <a:srgbClr val="F370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Red Orang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2021-09-14T15:49:35Z</dcterms:created>
  <dc:creator>Hoang Nhat Cuong 4 (FTEL MKT HN)</dc:creator>
</cp:coreProperties>
</file>